
<file path=[Content_Types].xml><?xml version="1.0" encoding="utf-8"?>
<Types xmlns="http://schemas.openxmlformats.org/package/2006/content-types"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20"/>
  </p:notesMasterIdLst>
  <p:sldIdLst>
    <p:sldId id="345" r:id="rId5"/>
    <p:sldId id="333" r:id="rId6"/>
    <p:sldId id="346" r:id="rId7"/>
    <p:sldId id="358" r:id="rId8"/>
    <p:sldId id="348" r:id="rId9"/>
    <p:sldId id="349" r:id="rId10"/>
    <p:sldId id="350" r:id="rId11"/>
    <p:sldId id="351" r:id="rId12"/>
    <p:sldId id="352" r:id="rId13"/>
    <p:sldId id="353" r:id="rId14"/>
    <p:sldId id="354" r:id="rId15"/>
    <p:sldId id="355" r:id="rId16"/>
    <p:sldId id="356" r:id="rId17"/>
    <p:sldId id="357" r:id="rId18"/>
    <p:sldId id="359" r:id="rId19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66B7"/>
    <a:srgbClr val="703FA0"/>
    <a:srgbClr val="AD2B2A"/>
    <a:srgbClr val="03BAFD"/>
    <a:srgbClr val="41B65D"/>
    <a:srgbClr val="9E814A"/>
    <a:srgbClr val="4867B7"/>
    <a:srgbClr val="2D46B1"/>
    <a:srgbClr val="703F9F"/>
    <a:srgbClr val="602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266" autoAdjust="0"/>
    <p:restoredTop sz="77724" autoAdjust="0"/>
  </p:normalViewPr>
  <p:slideViewPr>
    <p:cSldViewPr snapToGrid="0">
      <p:cViewPr varScale="1">
        <p:scale>
          <a:sx n="51" d="100"/>
          <a:sy n="51" d="100"/>
        </p:scale>
        <p:origin x="2222" y="6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Shape 61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13" name="Shape 61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Welcome — thank the session chair and the audience.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Introduce yourself: Propulsion VPIM at GM and doctoral candidate at Colorado State in Systems Engineering.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Frame the talk: electrification has outpaced our ability to trace safety requirements between system models and high-fidelity crash analysis. This paper proposes an open framework to close that gap.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Mention the 15-minute time budget and that you'll cover the problem, the four-layer architecture, an EV side-pole case study, and the traceability gains versus document-based engineering.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Five wall thicknesses, all run automatically through the digital thread.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Walk the table left to right, then highlight the green row: 0.4 mm is the only configuration that passes both strain and temperature requirements.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Call out the counterintuitive result: thicker walls (0.6, 0.8, 1.0 mm) fail sooner. This is because bending stiffness scales with thickness cubed — thinner walls distribute the impact energy through global ovalization instead of localizing plastic strain.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But ovalization has a cost — the pipe stays restricted, so flow drops. That's why 0.2 mm passes strain but fails the thermal requirement.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Main message: this trade-off between competing physics constraints is exactly what non-linear CAE captures, and what the framework now makes traceable.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This is the punchline of the talk — slow down here.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Use the late-stage change scenario: imagine the cell chemistry update drops the thermal runaway threshold from 70 °C to 60 °C. Does the 0.4 mm design still comply?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In DBSE: 4 manual handoffs, hours of search across documents, real risk of an orphaned requirement.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In the proposed framework: single SysML parameter update, the stored KPI is re-evaluated instantly, the failure propagates through the RAAML links to the originating UCA.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Headline numbers: ~40× faster active engineering time, 4 → 0 manual handoffs, 75% reduction in traceability hops, orphaned-requirement risk eliminated.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Show that the orchestration layer itself is fast.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SysML extraction is half a second. Post-processing is ~22 seconds, dominated by loading the d3plot into memory (21.5 s).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LS-DYNA itself takes ~90 seconds on 192 cores — that's the solver, not our overhead.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Conclusion: the bottleneck is I/O, not the framework. As LS-DYNA's parallel I/O improves, the orchestration scales with it.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If pressed for time, skip this slide — it's a backup for skeptics on overhead.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Be honest about scope.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Three real limitations: framework is deterministic (no uncertainty quantification yet), parametric only (topology changes still need manual re-meshing), no PLM governance backbone (no Teamcenter-style access control).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Future work: probabilistic extension via Gaussian distributions in SysML, geometry-driven meshing through HyperMesh or ANSA scripting, OSLC connection to enterprise PLM, and a vehicle-level THEV demonstration for the Army audience.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Recap in three sentences: the framework closes the MBSE–CAE fidelity gap, demonstrated on a concrete EV case, and reduces active engineering effort by roughly 40× while eliminating orphaned-requirement risk.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Note that the architecture is domain-agnostic — same pattern applies to aerospace, shipboard, and combat-vehicle programs.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Acknowledge Dr. Jeremy Daily and the GVSC community.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Share contact info on the slide; invite Q&amp;A.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Set the stakes: EVs introduce post-crash thermal runaway as a hazard that occupant-safety regulations don't directly address.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Explain why DBSE struggles: requirements live in disconnected documents, RTMs are updated by hand, and a localized design change can silently violate a system-level safety constraint.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Read the research question aloud and let it sit for a beat — this is the spine of the talk.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Land the NDIA hook: the same problem applies to Army GVSC, USMC THEVs, and the DoD Digital Engineering mandate. Your framework is directly applicable.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Explain the fidelity gap in one sentence: MBSE knows *what* a component is, CAE knows *how* it deforms — and they don't talk to each other.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Walk through the four literature gaps quickly: manual parameter mapping, static SysML, no automated risk feedback, and binary-output data management.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Anchor on the binary-output point — FMI/SysPhS were designed for 1D co-simulation, not the hundreds of gigabytes that non-linear 3D FEA produces.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Transition: 'These four gaps define what a credible framework has to solve.'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These five requirements derive directly from the four gaps and motivate the architecture you just saw.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Don't read all five — highlight R1 (ontologies make trace links auditable), R3 (API-driven parameter mapping eliminates manual deck editing), and R5 (automated V&amp;V feedback closes the loop).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Mention that R4 — SDM integration — is what makes this scalable to real production model sizes.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Transition: 'Now let me show how these requirements play out on a concrete EV case study.'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Introduce the four-layer hub-and-spoke architecture. Take 90 seconds here — this is the centerpiece.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Layer 1 (Descriptive): SysML extended with RAAML stereotypes; this is where hazards, requirements, and SimulationRequest blocks live.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Layer 2 (Middleware): the Python binder using OSLC and SysML APIs — replaces fragile file exports with live parameter mapping.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Layer 3 (SDM): keeps the binary result files out of the MBSE database; MBSE holds a lightweight pointer.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Layer 4 (Execution &amp; Verification): LS-DYNA on HPC, with KPIs pushed back to the system model.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Emphasize: this is open, vendor-agnostic, and auditable — contrast with proprietary Teamcenter/3DEXPERIENCE stacks.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Critical caveat: this is a *process demonstration*, not a certified crash analysis. The models are intentionally simplified to exercise every layer of the pipeline.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Describe the setup: aluminum coolant pipe (6063-T5), routed next to the battery module, struck by a rigid pole at 0.7 m/s.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State the failure criterion clearly: max plastic strain above 17.1% triggers structural failure. That number comes from Barsoum's published work on extruded 6063-T5 tubes.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The parameter under study is wall thickness, swept from 0.2 to 1.0 mm.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Use STPA to show *why* flow area is the right surrogate metric.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Walk the audience through the control loop: BTMS ECU commands the pump, gets pressure feedback. A partially crushed line reduces flow area without dropping pressure below the sensor's detection threshold.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UCA-1 (continued pumping through a restricted line) plus UCA-2 (no shutoff because feedback looks nominal) is the worst-case combination — silent thermal degradation while the ECU reports 'no fault.'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This is why we extract post-crash cross-sectional area from LS-DYNA: it's the variable the ECU can't see.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Walk the six steps in order. Spend ~10 seconds per step.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Step 1: hazard and requirement defined in RAAML. Step 2: SimulationRequest block created. Step 3: Python binder maps parameters into the LS-DYNA deck via OSLC.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Step 4: LS-DYNA runs on HPC, raw results go to SDM. Step 5: Python post-processor extracts the KPIs from the d3plot. Step 6: SysML auto-flags pass/fail.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Emphasize that the entire cycle is closed — no human in the middle moving data between tools.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Baseline configuration is the nominal 0.8 mm wall.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Max plastic strain comes back at 21.1% — exceeds the 17.1% threshold.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MSOSA automatically flags the requirement as failed. No manual post-processing, no spreadsheet handoff.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This is the moment that proves the loop closure works. Pause briefly on the MSOSA screenshot.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Lead-in to the next slide: 'So the nominal design fails. What does the framework let us do next?'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9E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8A83D-C345-E0FD-7A4E-1717B953E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79276648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R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703F9F"/>
          </a:solidFill>
          <a:ln w="12700" cap="flat">
            <a:solidFill>
              <a:schemeClr val="accent1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rgbClr val="703F9F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39ACA48D-9B51-21B0-E698-48F935FE8A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F00EA06A-4471-C4BF-5DA3-E893EBE887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53479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4087BB-CC68-B2C6-F9AF-08EE38D3512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866B7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2F1750-13EC-9FC8-E678-87A1751EB3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3CD876A4-65FA-8CA5-F196-CC2E1A32B1F7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0322401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wer &amp; Mobility">
    <p:bg>
      <p:bgPr>
        <a:gradFill flip="none" rotWithShape="1">
          <a:gsLst>
            <a:gs pos="200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2D4682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486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 </a:t>
            </a:r>
            <a:endParaRPr lang="en-US" sz="4200" b="1" i="0" spc="200" baseline="0" dirty="0">
              <a:solidFill>
                <a:srgbClr val="4867B7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EF8C8C5-048F-F599-DC11-22FC705AAA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1AA9B597-F2B4-4519-5FB1-A4342243F6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88164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9D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9D814A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rgbClr val="9D814A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707816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A81EB9-8D0C-7827-F4FE-02B0A0F34797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1B65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3F9CAD-E4AA-339F-7640-E570370921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71C7AA2-A7B9-AE44-6AD2-340E30CD70A7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16602990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eling, Simulation, Prototyping, And Validation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40B55E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rgbClr val="7CB57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884056AB-A195-7B97-1DB7-0080C6207F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366353BA-685C-1764-7AB8-C5D1E3688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973011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orient="horz" pos="4320" userDrawn="1">
          <p15:clr>
            <a:srgbClr val="FBAE40"/>
          </p15:clr>
        </p15:guide>
        <p15:guide id="3" orient="horz" pos="4420" userDrawn="1">
          <p15:clr>
            <a:srgbClr val="FBAE40"/>
          </p15:clr>
        </p15:guide>
        <p15:guide id="4" pos="1509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D8A540-3651-B19D-B70C-B8E07C6F6A46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03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86D2EF-751A-09A1-9EB0-360C9DBE35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A9821B38-A98C-AF60-9B04-D4DE5F3EFCC4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3820007626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ular Open Systems Approach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05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rgbClr val="05BAFD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6941ECB-4D66-10B0-861E-74C8F68BBE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CEB30D-B1FF-DDB3-AE95-8BC25EB262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11507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01E98E0-E381-1F5B-620B-ADDEC483FA9F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AD2B2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BAE1DA-4408-6C9D-D30A-03CC81863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E4DE708-A109-0E54-DA3E-E1DFFE972D1A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2925398143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gital Engineering / Systems Engineering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AD2B2B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rgbClr val="AD2B2B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EC3CDF50-CCF9-37DA-D180-3CF46A90F9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DD6B23-DC1B-27B3-6A9F-65354F74B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19846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495AA7B-B024-45EB-7C52-4FA6B4EEF6E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703FA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EF4AAB-0803-BC35-07F2-EBF42A9313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429B97DB-C9DA-9168-2AF2-6713765492E7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37385069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03" r:id="rId2"/>
    <p:sldLayoutId id="2147483710" r:id="rId3"/>
    <p:sldLayoutId id="2147483704" r:id="rId4"/>
    <p:sldLayoutId id="2147483711" r:id="rId5"/>
    <p:sldLayoutId id="2147483705" r:id="rId6"/>
    <p:sldLayoutId id="2147483712" r:id="rId7"/>
    <p:sldLayoutId id="2147483706" r:id="rId8"/>
    <p:sldLayoutId id="2147483713" r:id="rId9"/>
    <p:sldLayoutId id="2147483707" r:id="rId10"/>
    <p:sldLayoutId id="2147483714" r:id="rId11"/>
    <p:sldLayoutId id="2147483708" r:id="rId12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1pPr>
      <a:lvl2pPr marL="0" marR="0" indent="228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2pPr>
      <a:lvl3pPr marL="0" marR="0" indent="457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3pPr>
      <a:lvl4pPr marL="0" marR="0" indent="685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4pPr>
      <a:lvl5pPr marL="0" marR="0" indent="9144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5pPr>
      <a:lvl6pPr marL="0" marR="0" indent="11430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6pPr>
      <a:lvl7pPr marL="0" marR="0" indent="1371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7pPr>
      <a:lvl8pPr marL="0" marR="0" indent="1600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8pPr>
      <a:lvl9pPr marL="0" marR="0" indent="1828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7" Type="http://schemas.openxmlformats.org/officeDocument/2006/relationships/image" Target="../media/image16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gif"/><Relationship Id="rId5" Type="http://schemas.openxmlformats.org/officeDocument/2006/relationships/image" Target="../media/image14.gif"/><Relationship Id="rId4" Type="http://schemas.openxmlformats.org/officeDocument/2006/relationships/image" Target="../media/image13.g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patrick.rye@gm.com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github.com/CoderMonad/Non-Linear-FEA-MBSE-Digital-Thread-Simulation-Pipeline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E4E5832-C99B-B4EA-A604-425C75720F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75926" y="4536698"/>
            <a:ext cx="19594513" cy="6012917"/>
          </a:xfrm>
        </p:spPr>
        <p:txBody>
          <a:bodyPr/>
          <a:lstStyle/>
          <a:p>
            <a:r>
              <a:rPr lang="en-US" sz="3200" dirty="0"/>
              <a:t>Patrick J. Rye, </a:t>
            </a:r>
            <a:r>
              <a:rPr lang="en-US" sz="3200" dirty="0" err="1"/>
              <a:t>D.Eng</a:t>
            </a:r>
            <a:endParaRPr lang="en-US" sz="3200" dirty="0"/>
          </a:p>
          <a:p>
            <a:r>
              <a:rPr lang="en-US" sz="2600" dirty="0"/>
              <a:t>General Motors / Colorado State University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F958D8-F5BC-62A7-3AE8-D74845B88BE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66256" y="3608120"/>
            <a:ext cx="19604183" cy="1857155"/>
          </a:xfrm>
        </p:spPr>
        <p:txBody>
          <a:bodyPr/>
          <a:lstStyle/>
          <a:p>
            <a:r>
              <a:rPr lang="en-US" sz="5000" dirty="0"/>
              <a:t>Integrating MBSE with High-Fidelity Crash Simulation</a:t>
            </a:r>
          </a:p>
        </p:txBody>
      </p:sp>
    </p:spTree>
    <p:extLst>
      <p:ext uri="{BB962C8B-B14F-4D97-AF65-F5344CB8AC3E}">
        <p14:creationId xmlns:p14="http://schemas.microsoft.com/office/powerpoint/2010/main" val="2283958392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981200" y="1909914"/>
            <a:ext cx="17500000" cy="328080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dirty="0">
                <a:latin typeface="Arial" panose="020B0604020202020204" pitchFamily="34" charset="0"/>
              </a:rPr>
              <a:t>Five wall thicknesses evaluated; all runs automated through the digital thread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b="1" dirty="0">
                <a:latin typeface="Arial" panose="020B0604020202020204" pitchFamily="34" charset="0"/>
              </a:rPr>
              <a:t>Counterintuitive result: </a:t>
            </a:r>
            <a:r>
              <a:rPr lang="en-US" sz="2600" dirty="0">
                <a:latin typeface="Arial" panose="020B0604020202020204" pitchFamily="34" charset="0"/>
              </a:rPr>
              <a:t>intermediate wall thickness (0.4 mm) optimizes both structural integrity and flow retention — thinner walls distribute strain via global </a:t>
            </a:r>
            <a:r>
              <a:rPr lang="en-US" sz="2600" dirty="0" err="1">
                <a:latin typeface="Arial" panose="020B0604020202020204" pitchFamily="34" charset="0"/>
              </a:rPr>
              <a:t>ovalization</a:t>
            </a:r>
            <a:r>
              <a:rPr lang="en-US" sz="2600" dirty="0">
                <a:latin typeface="Arial" panose="020B0604020202020204" pitchFamily="34" charset="0"/>
              </a:rPr>
              <a:t> rather than localized hinging [Wierzbicki &amp; Suh, 1988].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5000"/>
              <a:t>Parameter Sweep: Finding the Safe Design Point</a:t>
            </a:r>
          </a:p>
        </p:txBody>
      </p:sp>
      <p:pic>
        <p:nvPicPr>
          <p:cNvPr id="4" name="Picture 3" descr="A purple square with a curved pipe  AI-generated content may be incorrect.">
            <a:extLst>
              <a:ext uri="{FF2B5EF4-FFF2-40B4-BE49-F238E27FC236}">
                <a16:creationId xmlns:a16="http://schemas.microsoft.com/office/drawing/2014/main" id="{6B54AE6A-962C-AAC1-352F-2B286CB8D3C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7353" t="26363" r="27738" b="30727"/>
          <a:stretch>
            <a:fillRect/>
          </a:stretch>
        </p:blipFill>
        <p:spPr>
          <a:xfrm>
            <a:off x="19631609" y="4262394"/>
            <a:ext cx="4180114" cy="3853543"/>
          </a:xfrm>
          <a:prstGeom prst="rect">
            <a:avLst/>
          </a:prstGeom>
        </p:spPr>
      </p:pic>
      <p:pic>
        <p:nvPicPr>
          <p:cNvPr id="5" name="Picture 4" descr="A purple and green wire  AI-generated content may be incorrect.">
            <a:extLst>
              <a:ext uri="{FF2B5EF4-FFF2-40B4-BE49-F238E27FC236}">
                <a16:creationId xmlns:a16="http://schemas.microsoft.com/office/drawing/2014/main" id="{09AC5C83-4620-A7B5-6264-ECE177B638C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9182" t="33091" r="27727" b="24001"/>
          <a:stretch>
            <a:fillRect/>
          </a:stretch>
        </p:blipFill>
        <p:spPr>
          <a:xfrm>
            <a:off x="0" y="8783803"/>
            <a:ext cx="5159830" cy="3853543"/>
          </a:xfrm>
          <a:prstGeom prst="rect">
            <a:avLst/>
          </a:prstGeom>
        </p:spPr>
      </p:pic>
      <p:pic>
        <p:nvPicPr>
          <p:cNvPr id="6" name="Picture 5" descr="A purple paper with a curved tube  AI-generated content may be incorrect.">
            <a:extLst>
              <a:ext uri="{FF2B5EF4-FFF2-40B4-BE49-F238E27FC236}">
                <a16:creationId xmlns:a16="http://schemas.microsoft.com/office/drawing/2014/main" id="{022EAC75-A293-A921-274B-1446AA947A7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4535" t="24545" r="28556" b="32545"/>
          <a:stretch>
            <a:fillRect/>
          </a:stretch>
        </p:blipFill>
        <p:spPr>
          <a:xfrm>
            <a:off x="5414866" y="8755007"/>
            <a:ext cx="5617028" cy="3853543"/>
          </a:xfrm>
          <a:prstGeom prst="rect">
            <a:avLst/>
          </a:prstGeom>
        </p:spPr>
      </p:pic>
      <p:pic>
        <p:nvPicPr>
          <p:cNvPr id="7" name="Picture 6" descr="A purple paper with a curved tube  AI-generated content may be incorrect.">
            <a:extLst>
              <a:ext uri="{FF2B5EF4-FFF2-40B4-BE49-F238E27FC236}">
                <a16:creationId xmlns:a16="http://schemas.microsoft.com/office/drawing/2014/main" id="{443D69E0-A140-5879-0222-E73A23A2E33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0118" t="28364" r="25829" b="23818"/>
          <a:stretch>
            <a:fillRect/>
          </a:stretch>
        </p:blipFill>
        <p:spPr>
          <a:xfrm>
            <a:off x="11031894" y="8534572"/>
            <a:ext cx="6472505" cy="4294414"/>
          </a:xfrm>
          <a:prstGeom prst="rect">
            <a:avLst/>
          </a:prstGeom>
        </p:spPr>
      </p:pic>
      <p:pic>
        <p:nvPicPr>
          <p:cNvPr id="8" name="Picture 7" descr="A purple paper with a curved tube  AI-generated content may be incorrect.">
            <a:extLst>
              <a:ext uri="{FF2B5EF4-FFF2-40B4-BE49-F238E27FC236}">
                <a16:creationId xmlns:a16="http://schemas.microsoft.com/office/drawing/2014/main" id="{FC5DAD98-EE7B-AE73-CEFF-153D392CD04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3035" t="31636" r="30056" b="27818"/>
          <a:stretch>
            <a:fillRect/>
          </a:stretch>
        </p:blipFill>
        <p:spPr>
          <a:xfrm>
            <a:off x="18202242" y="8886411"/>
            <a:ext cx="5944476" cy="385354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9D1B28B-ACED-2AE8-568C-E1FF3221572E}"/>
              </a:ext>
            </a:extLst>
          </p:cNvPr>
          <p:cNvSpPr txBox="1"/>
          <p:nvPr/>
        </p:nvSpPr>
        <p:spPr>
          <a:xfrm>
            <a:off x="21174480" y="8232829"/>
            <a:ext cx="1322615" cy="492443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600">
                <a:latin typeface="Aptos Display" panose="020B0004020202020204" pitchFamily="34" charset="0"/>
              </a:rPr>
              <a:t>0.2 mm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2B2F097-1D9C-168C-2A04-DE5EC46AA926}"/>
              </a:ext>
            </a:extLst>
          </p:cNvPr>
          <p:cNvSpPr txBox="1"/>
          <p:nvPr/>
        </p:nvSpPr>
        <p:spPr>
          <a:xfrm>
            <a:off x="2090058" y="12682950"/>
            <a:ext cx="1322615" cy="492443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600">
                <a:latin typeface="Aptos Display" panose="020B0004020202020204" pitchFamily="34" charset="0"/>
              </a:rPr>
              <a:t>0.4 mm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41282B-42E4-2665-7757-D2CF06B8231C}"/>
              </a:ext>
            </a:extLst>
          </p:cNvPr>
          <p:cNvSpPr txBox="1"/>
          <p:nvPr/>
        </p:nvSpPr>
        <p:spPr>
          <a:xfrm>
            <a:off x="7678166" y="12637346"/>
            <a:ext cx="1322615" cy="492443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600">
                <a:latin typeface="Aptos Display" panose="020B0004020202020204" pitchFamily="34" charset="0"/>
              </a:rPr>
              <a:t>0.6 mm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5461C1B-CC81-06E8-B405-397BC07B6516}"/>
              </a:ext>
            </a:extLst>
          </p:cNvPr>
          <p:cNvSpPr txBox="1"/>
          <p:nvPr/>
        </p:nvSpPr>
        <p:spPr>
          <a:xfrm>
            <a:off x="13965632" y="12868179"/>
            <a:ext cx="1322615" cy="492443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600">
                <a:latin typeface="Aptos Display" panose="020B0004020202020204" pitchFamily="34" charset="0"/>
              </a:rPr>
              <a:t>0.8 mm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19E0C48-F3AB-A287-291E-D3C128DAAF4A}"/>
              </a:ext>
            </a:extLst>
          </p:cNvPr>
          <p:cNvSpPr txBox="1"/>
          <p:nvPr/>
        </p:nvSpPr>
        <p:spPr>
          <a:xfrm>
            <a:off x="20914405" y="12790737"/>
            <a:ext cx="1322615" cy="492443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600">
                <a:latin typeface="Aptos Display" panose="020B0004020202020204" pitchFamily="34" charset="0"/>
              </a:rPr>
              <a:t>1.0 mm</a:t>
            </a: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2F3D0B2B-59E0-E47F-87F6-734CFE9BB8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9268566"/>
              </p:ext>
            </p:extLst>
          </p:nvPr>
        </p:nvGraphicFramePr>
        <p:xfrm>
          <a:off x="1946242" y="3322373"/>
          <a:ext cx="16256000" cy="4058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51200">
                  <a:extLst>
                    <a:ext uri="{9D8B030D-6E8A-4147-A177-3AD203B41FA5}">
                      <a16:colId xmlns:a16="http://schemas.microsoft.com/office/drawing/2014/main" val="2812952818"/>
                    </a:ext>
                  </a:extLst>
                </a:gridCol>
                <a:gridCol w="3251200">
                  <a:extLst>
                    <a:ext uri="{9D8B030D-6E8A-4147-A177-3AD203B41FA5}">
                      <a16:colId xmlns:a16="http://schemas.microsoft.com/office/drawing/2014/main" val="1380155648"/>
                    </a:ext>
                  </a:extLst>
                </a:gridCol>
                <a:gridCol w="3251200">
                  <a:extLst>
                    <a:ext uri="{9D8B030D-6E8A-4147-A177-3AD203B41FA5}">
                      <a16:colId xmlns:a16="http://schemas.microsoft.com/office/drawing/2014/main" val="1205218806"/>
                    </a:ext>
                  </a:extLst>
                </a:gridCol>
                <a:gridCol w="3251200">
                  <a:extLst>
                    <a:ext uri="{9D8B030D-6E8A-4147-A177-3AD203B41FA5}">
                      <a16:colId xmlns:a16="http://schemas.microsoft.com/office/drawing/2014/main" val="1412720075"/>
                    </a:ext>
                  </a:extLst>
                </a:gridCol>
                <a:gridCol w="3251200">
                  <a:extLst>
                    <a:ext uri="{9D8B030D-6E8A-4147-A177-3AD203B41FA5}">
                      <a16:colId xmlns:a16="http://schemas.microsoft.com/office/drawing/2014/main" val="1222543030"/>
                    </a:ext>
                  </a:extLst>
                </a:gridCol>
              </a:tblGrid>
              <a:tr h="500000"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</a:rPr>
                        <a:t>Wall (mm)</a:t>
                      </a:r>
                    </a:p>
                  </a:txBody>
                  <a:tcPr>
                    <a:solidFill>
                      <a:srgbClr val="2E5C8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</a:rPr>
                        <a:t>Max plastic strain</a:t>
                      </a:r>
                    </a:p>
                  </a:txBody>
                  <a:tcPr>
                    <a:solidFill>
                      <a:srgbClr val="2E5C8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</a:rPr>
                        <a:t>Final pipe area (mm²)</a:t>
                      </a:r>
                    </a:p>
                  </a:txBody>
                  <a:tcPr>
                    <a:solidFill>
                      <a:srgbClr val="2E5C8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</a:rPr>
                        <a:t>Cell temp (°C)</a:t>
                      </a:r>
                    </a:p>
                  </a:txBody>
                  <a:tcPr>
                    <a:solidFill>
                      <a:srgbClr val="2E5C8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</a:rPr>
                        <a:t>Result</a:t>
                      </a:r>
                    </a:p>
                  </a:txBody>
                  <a:tcPr>
                    <a:solidFill>
                      <a:srgbClr val="2E5C8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9954107"/>
                  </a:ext>
                </a:extLst>
              </a:tr>
              <a:tr h="450000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latin typeface="Arial" panose="020B0604020202020204" pitchFamily="34" charset="0"/>
                        </a:rPr>
                        <a:t>0.2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latin typeface="Arial" panose="020B0604020202020204" pitchFamily="34" charset="0"/>
                        </a:rPr>
                        <a:t>13.9%  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latin typeface="Arial" panose="020B0604020202020204" pitchFamily="34" charset="0"/>
                        </a:rPr>
                        <a:t>68.0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latin typeface="Arial" panose="020B0604020202020204" pitchFamily="34" charset="0"/>
                        </a:rPr>
                        <a:t>73.8  ✗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latin typeface="Arial" panose="020B0604020202020204" pitchFamily="34" charset="0"/>
                        </a:rPr>
                        <a:t>FAIL — temp exceeds 70 °C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7540944"/>
                  </a:ext>
                </a:extLst>
              </a:tr>
              <a:tr h="450000"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latin typeface="Arial" panose="020B0604020202020204" pitchFamily="34" charset="0"/>
                        </a:rPr>
                        <a:t>0.4</a:t>
                      </a:r>
                    </a:p>
                  </a:txBody>
                  <a:tcPr>
                    <a:solidFill>
                      <a:srgbClr val="D5F0D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latin typeface="Arial" panose="020B0604020202020204" pitchFamily="34" charset="0"/>
                        </a:rPr>
                        <a:t>15.0%  ✓</a:t>
                      </a:r>
                    </a:p>
                  </a:txBody>
                  <a:tcPr>
                    <a:solidFill>
                      <a:srgbClr val="D5F0D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latin typeface="Arial" panose="020B0604020202020204" pitchFamily="34" charset="0"/>
                        </a:rPr>
                        <a:t>94.9</a:t>
                      </a:r>
                    </a:p>
                  </a:txBody>
                  <a:tcPr>
                    <a:solidFill>
                      <a:srgbClr val="D5F0D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latin typeface="Arial" panose="020B0604020202020204" pitchFamily="34" charset="0"/>
                        </a:rPr>
                        <a:t>63.3  ✓</a:t>
                      </a:r>
                    </a:p>
                  </a:txBody>
                  <a:tcPr>
                    <a:solidFill>
                      <a:srgbClr val="D5F0D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latin typeface="Arial" panose="020B0604020202020204" pitchFamily="34" charset="0"/>
                        </a:rPr>
                        <a:t>PASS  ← OPTIMAL</a:t>
                      </a:r>
                    </a:p>
                  </a:txBody>
                  <a:tcPr>
                    <a:solidFill>
                      <a:srgbClr val="D5F0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8952254"/>
                  </a:ext>
                </a:extLst>
              </a:tr>
              <a:tr h="450000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latin typeface="Arial" panose="020B0604020202020204" pitchFamily="34" charset="0"/>
                        </a:rPr>
                        <a:t>0.6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latin typeface="Arial" panose="020B0604020202020204" pitchFamily="34" charset="0"/>
                        </a:rPr>
                        <a:t>18.2%  ✗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latin typeface="Arial" panose="020B0604020202020204" pitchFamily="34" charset="0"/>
                        </a:rPr>
                        <a:t>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latin typeface="Arial" panose="020B0604020202020204" pitchFamily="34" charset="0"/>
                        </a:rPr>
                        <a:t>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latin typeface="Arial" panose="020B0604020202020204" pitchFamily="34" charset="0"/>
                        </a:rPr>
                        <a:t>FAIL — structural failed, thermal not evaluated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6566730"/>
                  </a:ext>
                </a:extLst>
              </a:tr>
              <a:tr h="450000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latin typeface="Arial" panose="020B0604020202020204" pitchFamily="34" charset="0"/>
                        </a:rPr>
                        <a:t>0.8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latin typeface="Arial" panose="020B0604020202020204" pitchFamily="34" charset="0"/>
                        </a:rPr>
                        <a:t>21.1%  ✗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latin typeface="Arial" panose="020B0604020202020204" pitchFamily="34" charset="0"/>
                        </a:rPr>
                        <a:t>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latin typeface="Arial" panose="020B0604020202020204" pitchFamily="34" charset="0"/>
                        </a:rPr>
                        <a:t>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latin typeface="Arial" panose="020B0604020202020204" pitchFamily="34" charset="0"/>
                        </a:rPr>
                        <a:t>FAIL — baseline configuration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2791438"/>
                  </a:ext>
                </a:extLst>
              </a:tr>
              <a:tr h="450000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latin typeface="Arial" panose="020B0604020202020204" pitchFamily="34" charset="0"/>
                        </a:rPr>
                        <a:t>1.0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latin typeface="Arial" panose="020B0604020202020204" pitchFamily="34" charset="0"/>
                        </a:rPr>
                        <a:t>23.0%  ✗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latin typeface="Arial" panose="020B0604020202020204" pitchFamily="34" charset="0"/>
                        </a:rPr>
                        <a:t>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latin typeface="Arial" panose="020B0604020202020204" pitchFamily="34" charset="0"/>
                        </a:rPr>
                        <a:t>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al" panose="020B0604020202020204" pitchFamily="34" charset="0"/>
                        </a:rPr>
                        <a:t>FAIL — thicker wall fails sooner (less deformation absorbed)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963192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b="1" dirty="0">
                <a:latin typeface="Arial" panose="020B0604020202020204" pitchFamily="34" charset="0"/>
              </a:rPr>
              <a:t>Document-Based Systems Engineering (DBSE) baseline:</a:t>
            </a:r>
          </a:p>
          <a:p>
            <a:pPr marL="457200" indent="0"/>
            <a:r>
              <a:rPr lang="en-US" sz="3200" b="1" i="1" dirty="0">
                <a:latin typeface="Arial" panose="020B0604020202020204" pitchFamily="34" charset="0"/>
              </a:rPr>
              <a:t>Scenario: </a:t>
            </a:r>
            <a:r>
              <a:rPr lang="en-US" sz="3200" i="1" dirty="0">
                <a:latin typeface="Arial" panose="020B0604020202020204" pitchFamily="34" charset="0"/>
              </a:rPr>
              <a:t>late-stage cell-chemistry update drops thermal runaway threshold from 70°C to 60°C — does the 0.4 mm design still comply?</a:t>
            </a:r>
          </a:p>
          <a:p>
            <a:pPr marL="457200" indent="0"/>
            <a:r>
              <a:rPr lang="en-US" sz="3200" b="1" dirty="0">
                <a:latin typeface="Arial" panose="020B0604020202020204" pitchFamily="34" charset="0"/>
              </a:rPr>
              <a:t>Active engineering time per run: </a:t>
            </a:r>
            <a:r>
              <a:rPr lang="en-US" sz="3200" dirty="0">
                <a:latin typeface="Arial" panose="020B0604020202020204" pitchFamily="34" charset="0"/>
              </a:rPr>
              <a:t>~15 minutes (manual parameter extraction, deck editing, results transcription)</a:t>
            </a:r>
          </a:p>
          <a:p>
            <a:pPr marL="457200" indent="0"/>
            <a:r>
              <a:rPr lang="en-US" sz="3200" b="1" dirty="0">
                <a:latin typeface="Arial" panose="020B0604020202020204" pitchFamily="34" charset="0"/>
              </a:rPr>
              <a:t>Manual data handoffs: </a:t>
            </a:r>
            <a:r>
              <a:rPr lang="en-US" sz="3200" dirty="0">
                <a:latin typeface="Arial" panose="020B0604020202020204" pitchFamily="34" charset="0"/>
              </a:rPr>
              <a:t>4 (SysML → Word → LS-Dyna → spreadsheet → report)</a:t>
            </a:r>
          </a:p>
          <a:p>
            <a:pPr marL="457200" indent="0"/>
            <a:r>
              <a:rPr lang="en-US" sz="3200" b="1" dirty="0">
                <a:latin typeface="Arial" panose="020B0604020202020204" pitchFamily="34" charset="0"/>
              </a:rPr>
              <a:t>Traceability: </a:t>
            </a:r>
            <a:r>
              <a:rPr lang="en-US" sz="3200" dirty="0">
                <a:latin typeface="Arial" panose="020B0604020202020204" pitchFamily="34" charset="0"/>
              </a:rPr>
              <a:t>search across 3 separate documents; no semantic link</a:t>
            </a:r>
          </a:p>
          <a:p>
            <a:pPr marL="457200" indent="0"/>
            <a:r>
              <a:rPr lang="en-US" sz="3200" b="1" dirty="0">
                <a:latin typeface="Arial" panose="020B0604020202020204" pitchFamily="34" charset="0"/>
              </a:rPr>
              <a:t>Risk: </a:t>
            </a:r>
            <a:r>
              <a:rPr lang="en-US" sz="3200" dirty="0">
                <a:latin typeface="Arial" panose="020B0604020202020204" pitchFamily="34" charset="0"/>
              </a:rPr>
              <a:t>high transcription error probability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b="1" dirty="0">
                <a:latin typeface="Arial" panose="020B0604020202020204" pitchFamily="34" charset="0"/>
              </a:rPr>
              <a:t>Proposed Digital Thread:</a:t>
            </a:r>
          </a:p>
          <a:p>
            <a:pPr marL="457200" indent="0"/>
            <a:r>
              <a:rPr lang="en-US" sz="3200" b="1" dirty="0">
                <a:latin typeface="Arial" panose="020B0604020202020204" pitchFamily="34" charset="0"/>
              </a:rPr>
              <a:t>Active engineering time per run: </a:t>
            </a:r>
            <a:r>
              <a:rPr lang="en-US" sz="3200" dirty="0">
                <a:latin typeface="Arial" panose="020B0604020202020204" pitchFamily="34" charset="0"/>
              </a:rPr>
              <a:t>0.54 s (SysML extraction) + 21.6 s (post-processing) = ~22 s total</a:t>
            </a:r>
          </a:p>
          <a:p>
            <a:pPr marL="457200" indent="0"/>
            <a:r>
              <a:rPr lang="en-US" sz="3200" b="1" dirty="0">
                <a:latin typeface="Arial" panose="020B0604020202020204" pitchFamily="34" charset="0"/>
              </a:rPr>
              <a:t>Manual data handoffs: </a:t>
            </a:r>
            <a:r>
              <a:rPr lang="en-US" sz="3200" dirty="0">
                <a:latin typeface="Arial" panose="020B0604020202020204" pitchFamily="34" charset="0"/>
              </a:rPr>
              <a:t>0 (fully automated)</a:t>
            </a:r>
          </a:p>
          <a:p>
            <a:pPr marL="457200" indent="0"/>
            <a:r>
              <a:rPr lang="en-US" sz="3200" b="1" dirty="0">
                <a:latin typeface="Arial" panose="020B0604020202020204" pitchFamily="34" charset="0"/>
              </a:rPr>
              <a:t>Traceability: </a:t>
            </a:r>
            <a:r>
              <a:rPr lang="en-US" sz="3200" dirty="0">
                <a:latin typeface="Arial" panose="020B0604020202020204" pitchFamily="34" charset="0"/>
              </a:rPr>
              <a:t>1 automated semantic link from requirement to simulation record</a:t>
            </a:r>
          </a:p>
          <a:p>
            <a:pPr marL="457200" indent="0"/>
            <a:r>
              <a:rPr lang="en-US" sz="3200" b="1" dirty="0">
                <a:latin typeface="Arial" panose="020B0604020202020204" pitchFamily="34" charset="0"/>
              </a:rPr>
              <a:t>Risk: </a:t>
            </a:r>
            <a:r>
              <a:rPr lang="en-US" sz="3200" dirty="0">
                <a:latin typeface="Arial" panose="020B0604020202020204" pitchFamily="34" charset="0"/>
              </a:rPr>
              <a:t>zero transcription error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b="1" dirty="0">
                <a:latin typeface="Arial" panose="020B0604020202020204" pitchFamily="34" charset="0"/>
              </a:rPr>
              <a:t>Speed improvement: </a:t>
            </a:r>
            <a:r>
              <a:rPr lang="en-US" sz="3200" dirty="0">
                <a:latin typeface="Arial" panose="020B0604020202020204" pitchFamily="34" charset="0"/>
              </a:rPr>
              <a:t>~40x reduction in active engineering time per simulation configuration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b="1" dirty="0">
                <a:latin typeface="Arial" panose="020B0604020202020204" pitchFamily="34" charset="0"/>
              </a:rPr>
              <a:t>Traceability hops reduced 75% (4 → 1); orphaned-requirement risk fully eliminated — impact assessment goes from hours to seconds.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5000"/>
              <a:t>Traceability: DBSE vs. Digital Thread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b="1" dirty="0">
                <a:latin typeface="Arial" panose="020B0604020202020204" pitchFamily="34" charset="0"/>
              </a:rPr>
              <a:t>SysML parameter extraction via OSLC REST API: </a:t>
            </a:r>
            <a:r>
              <a:rPr lang="en-US" sz="3600" dirty="0">
                <a:latin typeface="Arial" panose="020B0604020202020204" pitchFamily="34" charset="0"/>
              </a:rPr>
              <a:t>0.54 ± 0.12 s (10 runs)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b="1" dirty="0">
                <a:latin typeface="Arial" panose="020B0604020202020204" pitchFamily="34" charset="0"/>
              </a:rPr>
              <a:t>LS-Dyna .k deck generation: </a:t>
            </a:r>
            <a:r>
              <a:rPr lang="en-US" sz="3600" dirty="0">
                <a:latin typeface="Arial" panose="020B0604020202020204" pitchFamily="34" charset="0"/>
              </a:rPr>
              <a:t>included in 0.54 s (negligible)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b="1" dirty="0">
                <a:latin typeface="Arial" panose="020B0604020202020204" pitchFamily="34" charset="0"/>
              </a:rPr>
              <a:t>LS-Dyna execution: </a:t>
            </a:r>
            <a:r>
              <a:rPr lang="en-US" sz="3600" dirty="0">
                <a:latin typeface="Arial" panose="020B0604020202020204" pitchFamily="34" charset="0"/>
              </a:rPr>
              <a:t>90.4 ± 4.5 s (192-core HPC; scales linearly with model complexity)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b="1" dirty="0">
                <a:latin typeface="Arial" panose="020B0604020202020204" pitchFamily="34" charset="0"/>
              </a:rPr>
              <a:t>Post-processing (d3plot extraction): </a:t>
            </a:r>
            <a:r>
              <a:rPr lang="en-US" sz="3600" dirty="0">
                <a:latin typeface="Arial" panose="020B0604020202020204" pitchFamily="34" charset="0"/>
              </a:rPr>
              <a:t>21.63 ± 3.5 s</a:t>
            </a:r>
          </a:p>
          <a:p>
            <a:pPr marL="457200" indent="0"/>
            <a:r>
              <a:rPr lang="en-US" sz="3600" b="1" dirty="0">
                <a:latin typeface="Arial" panose="020B0604020202020204" pitchFamily="34" charset="0"/>
              </a:rPr>
              <a:t>d3plot binary load: </a:t>
            </a:r>
            <a:r>
              <a:rPr lang="en-US" sz="3600" dirty="0">
                <a:latin typeface="Arial" panose="020B0604020202020204" pitchFamily="34" charset="0"/>
              </a:rPr>
              <a:t>21.55 s (dominant — LS-Dyna file I/O bottleneck)</a:t>
            </a:r>
          </a:p>
          <a:p>
            <a:pPr marL="457200" indent="0"/>
            <a:r>
              <a:rPr lang="en-US" sz="3600" b="1" dirty="0">
                <a:latin typeface="Arial" panose="020B0604020202020204" pitchFamily="34" charset="0"/>
              </a:rPr>
              <a:t>Max plastic strain extraction: </a:t>
            </a:r>
            <a:r>
              <a:rPr lang="en-US" sz="3600" dirty="0">
                <a:latin typeface="Arial" panose="020B0604020202020204" pitchFamily="34" charset="0"/>
              </a:rPr>
              <a:t>&lt; 0.01 s</a:t>
            </a:r>
          </a:p>
          <a:p>
            <a:pPr marL="457200" indent="0"/>
            <a:r>
              <a:rPr lang="en-US" sz="3600" b="1" dirty="0">
                <a:latin typeface="Arial" panose="020B0604020202020204" pitchFamily="34" charset="0"/>
              </a:rPr>
              <a:t>Pipe area calculation: </a:t>
            </a:r>
            <a:r>
              <a:rPr lang="en-US" sz="3600" dirty="0">
                <a:latin typeface="Arial" panose="020B0604020202020204" pitchFamily="34" charset="0"/>
              </a:rPr>
              <a:t>&lt; 0.02 s</a:t>
            </a:r>
          </a:p>
          <a:p>
            <a:pPr marL="457200" indent="0"/>
            <a:r>
              <a:rPr lang="en-US" sz="3600" b="1" dirty="0">
                <a:latin typeface="Arial" panose="020B0604020202020204" pitchFamily="34" charset="0"/>
              </a:rPr>
              <a:t>1D thermal model: </a:t>
            </a:r>
            <a:r>
              <a:rPr lang="en-US" sz="3600" dirty="0">
                <a:latin typeface="Arial" panose="020B0604020202020204" pitchFamily="34" charset="0"/>
              </a:rPr>
              <a:t>&lt; 0.02 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b="1" dirty="0">
                <a:latin typeface="Arial" panose="020B0604020202020204" pitchFamily="34" charset="0"/>
              </a:rPr>
              <a:t>Total active engineering time per run: </a:t>
            </a:r>
            <a:r>
              <a:rPr lang="en-US" sz="3600" dirty="0">
                <a:latin typeface="Arial" panose="020B0604020202020204" pitchFamily="34" charset="0"/>
              </a:rPr>
              <a:t>~22 s (vs. ~15 min DBSE manual process)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>
                <a:latin typeface="Arial" panose="020B0604020202020204" pitchFamily="34" charset="0"/>
              </a:rPr>
              <a:t>Bottleneck is LS-Dyna I/O — not the orchestration layer; amenable to parallelization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5000"/>
              <a:t>Orchestration Performance: Python Binder Timing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398495" y="2479920"/>
            <a:ext cx="20278164" cy="1000442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>
                <a:latin typeface="Arial" panose="020B0604020202020204" pitchFamily="34" charset="0"/>
              </a:rPr>
              <a:t>Current limitations:</a:t>
            </a:r>
          </a:p>
          <a:p>
            <a:pPr marL="457200" indent="0"/>
            <a:r>
              <a:rPr lang="en-US" sz="3600" b="1" dirty="0">
                <a:latin typeface="Arial" panose="020B0604020202020204" pitchFamily="34" charset="0"/>
              </a:rPr>
              <a:t>Deterministic only: </a:t>
            </a:r>
            <a:r>
              <a:rPr lang="en-US" sz="3600" dirty="0">
                <a:latin typeface="Arial" panose="020B0604020202020204" pitchFamily="34" charset="0"/>
              </a:rPr>
              <a:t>single simulation per configuration; no stochastic uncertainty quantification </a:t>
            </a:r>
          </a:p>
          <a:p>
            <a:pPr marL="457200" indent="0"/>
            <a:r>
              <a:rPr lang="en-US" sz="3600" b="1" dirty="0"/>
              <a:t>Subsystem Demonstration: </a:t>
            </a:r>
            <a:r>
              <a:rPr lang="en-US" sz="3600" dirty="0"/>
              <a:t>FEA model was small, scalability on full vehicle models needed</a:t>
            </a:r>
            <a:endParaRPr lang="en-US" sz="3600" b="1" dirty="0">
              <a:latin typeface="Arial" panose="020B0604020202020204" pitchFamily="34" charset="0"/>
            </a:endParaRPr>
          </a:p>
          <a:p>
            <a:pPr marL="457200" indent="0"/>
            <a:r>
              <a:rPr lang="en-US" sz="3600" b="1" dirty="0">
                <a:latin typeface="Arial" panose="020B0604020202020204" pitchFamily="34" charset="0"/>
              </a:rPr>
              <a:t>Parametric changes only: </a:t>
            </a:r>
            <a:r>
              <a:rPr lang="en-US" sz="3600" dirty="0">
                <a:latin typeface="Arial" panose="020B0604020202020204" pitchFamily="34" charset="0"/>
              </a:rPr>
              <a:t>wall thickness sweep; topology changes (routing, branching) require manual re-meshing</a:t>
            </a:r>
          </a:p>
          <a:p>
            <a:pPr marL="457200" indent="0"/>
            <a:r>
              <a:rPr lang="en-US" sz="3600" b="1" dirty="0">
                <a:latin typeface="Arial" panose="020B0604020202020204" pitchFamily="34" charset="0"/>
              </a:rPr>
              <a:t>No PLM backbone: </a:t>
            </a:r>
            <a:r>
              <a:rPr lang="en-US" sz="3600" dirty="0">
                <a:latin typeface="Arial" panose="020B0604020202020204" pitchFamily="34" charset="0"/>
              </a:rPr>
              <a:t>SDM is standalone SQLite — not integrated with Windchill, DOORS, or Teamcenter</a:t>
            </a:r>
          </a:p>
          <a:p>
            <a:pPr marL="457200" indent="0"/>
            <a:r>
              <a:rPr lang="en-US" sz="3600" b="1" dirty="0" err="1"/>
              <a:t>SysML</a:t>
            </a:r>
            <a:r>
              <a:rPr lang="en-US" sz="3600" b="1" dirty="0"/>
              <a:t> v2: </a:t>
            </a:r>
            <a:r>
              <a:rPr lang="en-US" sz="3600" dirty="0"/>
              <a:t>framework does not explore how SysMLv2 may change implantation requirements</a:t>
            </a:r>
            <a:endParaRPr lang="en-US" sz="3600" b="1" dirty="0"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>
                <a:latin typeface="Arial" panose="020B0604020202020204" pitchFamily="34" charset="0"/>
              </a:rPr>
              <a:t>Future work:</a:t>
            </a:r>
          </a:p>
          <a:p>
            <a:pPr marL="457200" indent="0"/>
            <a:r>
              <a:rPr lang="en-US" sz="3600" dirty="0">
                <a:latin typeface="Arial" panose="020B0604020202020204" pitchFamily="34" charset="0"/>
              </a:rPr>
              <a:t>Extend to topological changes via parametric meshing (e.g., </a:t>
            </a:r>
            <a:r>
              <a:rPr lang="en-US" sz="3600" dirty="0" err="1">
                <a:latin typeface="Arial" panose="020B0604020202020204" pitchFamily="34" charset="0"/>
              </a:rPr>
              <a:t>HyperMesh</a:t>
            </a:r>
            <a:r>
              <a:rPr lang="en-US" sz="3600" dirty="0">
                <a:latin typeface="Arial" panose="020B0604020202020204" pitchFamily="34" charset="0"/>
              </a:rPr>
              <a:t> scripting)</a:t>
            </a:r>
          </a:p>
          <a:p>
            <a:pPr marL="457200" indent="0"/>
            <a:r>
              <a:rPr lang="en-US" sz="3600" dirty="0">
                <a:latin typeface="Arial" panose="020B0604020202020204" pitchFamily="34" charset="0"/>
              </a:rPr>
              <a:t>Demonstrate on vehicle-level THEV platform</a:t>
            </a:r>
          </a:p>
          <a:p>
            <a:pPr marL="457200" indent="0"/>
            <a:r>
              <a:rPr lang="en-US" sz="3600" dirty="0">
                <a:latin typeface="Arial" panose="020B0604020202020204" pitchFamily="34" charset="0"/>
              </a:rPr>
              <a:t>Connect to OSLC-based PLM for enterprise traceability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5000"/>
              <a:t>Limitations &amp; Future Work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>
                <a:latin typeface="Arial" panose="020B0604020202020204" pitchFamily="34" charset="0"/>
              </a:rPr>
              <a:t>A four-layer hub-and-spoke architecture can formally close the MBSE–CAE fidelity gap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b="1" dirty="0">
                <a:latin typeface="Arial" panose="020B0604020202020204" pitchFamily="34" charset="0"/>
              </a:rPr>
              <a:t>Python orchestration middleware automates the full digital thread: </a:t>
            </a:r>
            <a:endParaRPr lang="en-US" sz="3600" b="1" dirty="0"/>
          </a:p>
          <a:p>
            <a:pPr marL="795338" lvl="1" indent="-285750">
              <a:buFont typeface="Arial" panose="020B0604020202020204" pitchFamily="34" charset="0"/>
              <a:buChar char="•"/>
            </a:pPr>
            <a:r>
              <a:rPr lang="en-US" sz="3600" dirty="0" err="1">
                <a:latin typeface="Arial" panose="020B0604020202020204" pitchFamily="34" charset="0"/>
              </a:rPr>
              <a:t>SysML</a:t>
            </a:r>
            <a:r>
              <a:rPr lang="en-US" sz="3600" dirty="0">
                <a:latin typeface="Arial" panose="020B0604020202020204" pitchFamily="34" charset="0"/>
              </a:rPr>
              <a:t> → LS-Dyna → </a:t>
            </a:r>
            <a:r>
              <a:rPr lang="en-US" sz="3600" dirty="0" err="1">
                <a:latin typeface="Arial" panose="020B0604020202020204" pitchFamily="34" charset="0"/>
              </a:rPr>
              <a:t>SysML</a:t>
            </a:r>
            <a:r>
              <a:rPr lang="en-US" sz="3600" dirty="0">
                <a:latin typeface="Arial" panose="020B0604020202020204" pitchFamily="34" charset="0"/>
              </a:rPr>
              <a:t>, with no manual data handoffs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b="1" dirty="0">
                <a:latin typeface="Arial" panose="020B0604020202020204" pitchFamily="34" charset="0"/>
              </a:rPr>
              <a:t>Demonstrated on EV side-pole impact case study: </a:t>
            </a:r>
            <a:r>
              <a:rPr lang="en-US" sz="3600" dirty="0">
                <a:latin typeface="Arial" panose="020B0604020202020204" pitchFamily="34" charset="0"/>
              </a:rPr>
              <a:t>automated parameter sweep identified 0.4 mm wall as the only configuration passing both structural (strain) and thermal (flow) requirements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>
                <a:latin typeface="Arial" panose="020B0604020202020204" pitchFamily="34" charset="0"/>
              </a:rPr>
              <a:t>Active engineering time reduced ~40x vs. DBSE; full requirement traceability maintained in SDM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b="1" dirty="0">
                <a:latin typeface="Arial" panose="020B0604020202020204" pitchFamily="34" charset="0"/>
              </a:rPr>
              <a:t>The framework is domain-agnostic: </a:t>
            </a:r>
            <a:r>
              <a:rPr lang="en-US" sz="3600" dirty="0">
                <a:latin typeface="Arial" panose="020B0604020202020204" pitchFamily="34" charset="0"/>
              </a:rPr>
              <a:t>applicable to any MBSE–CAE integration (ground vehicle, aerospace, shipboard systems)</a:t>
            </a:r>
          </a:p>
          <a:p>
            <a:endParaRPr lang="en-US" sz="3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b="1" dirty="0">
                <a:latin typeface="Arial" panose="020B0604020202020204" pitchFamily="34" charset="0"/>
              </a:rPr>
              <a:t>Contact: Patrick J. Rye, </a:t>
            </a:r>
            <a:r>
              <a:rPr lang="en-US" sz="3600" b="1" dirty="0" err="1">
                <a:latin typeface="Arial" panose="020B0604020202020204" pitchFamily="34" charset="0"/>
              </a:rPr>
              <a:t>D.Eng</a:t>
            </a:r>
            <a:endParaRPr lang="en-US" sz="3600" b="1" dirty="0">
              <a:latin typeface="Arial" panose="020B0604020202020204" pitchFamily="34" charset="0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3600" dirty="0">
                <a:latin typeface="Arial" panose="020B0604020202020204" pitchFamily="34" charset="0"/>
              </a:rPr>
              <a:t>Propulsion VPIM, General Motors </a:t>
            </a:r>
          </a:p>
          <a:p>
            <a:pPr marL="285750" lvl="2" indent="-285750">
              <a:buFont typeface="Arial" panose="020B0604020202020204" pitchFamily="34" charset="0"/>
              <a:buChar char="•"/>
            </a:pPr>
            <a:r>
              <a:rPr lang="en-US" sz="3600" dirty="0">
                <a:latin typeface="Arial" panose="020B0604020202020204" pitchFamily="34" charset="0"/>
              </a:rPr>
              <a:t>Doctoral Graduate, Colorado State University (Systems Engineering)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>
                <a:latin typeface="Arial" panose="020B0604020202020204" pitchFamily="34" charset="0"/>
                <a:hlinkClick r:id="rId3"/>
              </a:rPr>
              <a:t>patrick.rye@gm.com</a:t>
            </a:r>
            <a:endParaRPr lang="en-US" sz="3600" dirty="0"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600" dirty="0"/>
          </a:p>
          <a:p>
            <a:r>
              <a:rPr lang="en-US" sz="3600" dirty="0">
                <a:latin typeface="Arial" panose="020B0604020202020204" pitchFamily="34" charset="0"/>
              </a:rPr>
              <a:t>Example </a:t>
            </a:r>
            <a:r>
              <a:rPr lang="en-US" sz="3600" dirty="0" err="1">
                <a:latin typeface="Arial" panose="020B0604020202020204" pitchFamily="34" charset="0"/>
              </a:rPr>
              <a:t>SysML</a:t>
            </a:r>
            <a:r>
              <a:rPr lang="en-US" sz="3600" dirty="0">
                <a:latin typeface="Arial" panose="020B0604020202020204" pitchFamily="34" charset="0"/>
              </a:rPr>
              <a:t> Model and Python Code for Case Study </a:t>
            </a:r>
            <a:r>
              <a:rPr lang="en-US" sz="3600" dirty="0"/>
              <a:t>available </a:t>
            </a:r>
            <a:r>
              <a:rPr lang="en-US" sz="3600" dirty="0">
                <a:latin typeface="Arial" panose="020B0604020202020204" pitchFamily="34" charset="0"/>
              </a:rPr>
              <a:t>at</a:t>
            </a:r>
            <a:r>
              <a:rPr lang="en-US" sz="3600" dirty="0"/>
              <a:t>: </a:t>
            </a:r>
          </a:p>
          <a:p>
            <a:r>
              <a:rPr lang="en-US" sz="3600" dirty="0">
                <a:hlinkClick r:id="rId4"/>
              </a:rPr>
              <a:t>https://github.com/CoderMonad/Non-Linear-FEA-MBSE-Digital-Thread-Simulation-Pipeline</a:t>
            </a:r>
            <a:endParaRPr lang="en-US" sz="3600" dirty="0">
              <a:latin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5000"/>
              <a:t>Conclusions</a:t>
            </a: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200000" y="2200000"/>
            <a:ext cx="22000000" cy="10500000"/>
          </a:xfrm>
        </p:spPr>
        <p:txBody>
          <a:bodyPr numCol="2" spcCol="457200"/>
          <a:lstStyle/>
          <a:p>
            <a:pPr marL="285750" indent="-285750">
              <a:spcBef>
                <a:spcPts val="300"/>
              </a:spcBef>
            </a:pPr>
            <a:r>
              <a:rPr lang="en-US" sz="2000" dirty="0">
                <a:latin typeface="Arial" panose="020B0604020202020204" pitchFamily="34" charset="0"/>
              </a:rPr>
              <a:t>[1] Ahlbrecht, A., Durak, U., &amp; Zaeske, W. (2022). Model-based STPA: Towards agile safety-guided design with formalization. ISSE 2022.</a:t>
            </a:r>
          </a:p>
          <a:p>
            <a:pPr marL="285750" indent="-285750">
              <a:spcBef>
                <a:spcPts val="300"/>
              </a:spcBef>
            </a:pPr>
            <a:r>
              <a:rPr lang="en-US" sz="2000" dirty="0">
                <a:latin typeface="Arial" panose="020B0604020202020204" pitchFamily="34" charset="0"/>
              </a:rPr>
              <a:t>[2] Barsoum, I., Khan, F., </a:t>
            </a:r>
            <a:r>
              <a:rPr lang="en-US" sz="2000" dirty="0" err="1">
                <a:latin typeface="Arial" panose="020B0604020202020204" pitchFamily="34" charset="0"/>
              </a:rPr>
              <a:t>Molki</a:t>
            </a:r>
            <a:r>
              <a:rPr lang="en-US" sz="2000" dirty="0">
                <a:latin typeface="Arial" panose="020B0604020202020204" pitchFamily="34" charset="0"/>
              </a:rPr>
              <a:t>, A., &amp; </a:t>
            </a:r>
            <a:r>
              <a:rPr lang="en-US" sz="2000" dirty="0" err="1">
                <a:latin typeface="Arial" panose="020B0604020202020204" pitchFamily="34" charset="0"/>
              </a:rPr>
              <a:t>Seibi</a:t>
            </a:r>
            <a:r>
              <a:rPr lang="en-US" sz="2000" dirty="0">
                <a:latin typeface="Arial" panose="020B0604020202020204" pitchFamily="34" charset="0"/>
              </a:rPr>
              <a:t>, A. (2014). Modeling of ductile crack propagation in expanded thin-walled 6063-T5 aluminum tubes. Int. J. Mech. Sci., 80, 160–168.</a:t>
            </a:r>
          </a:p>
          <a:p>
            <a:pPr marL="285750" indent="-285750">
              <a:spcBef>
                <a:spcPts val="300"/>
              </a:spcBef>
            </a:pPr>
            <a:r>
              <a:rPr lang="en-US" sz="2000" dirty="0">
                <a:latin typeface="Arial" panose="020B0604020202020204" pitchFamily="34" charset="0"/>
              </a:rPr>
              <a:t>[3] </a:t>
            </a:r>
            <a:r>
              <a:rPr lang="en-US" sz="2000" dirty="0" err="1">
                <a:latin typeface="Arial" panose="020B0604020202020204" pitchFamily="34" charset="0"/>
              </a:rPr>
              <a:t>Borky</a:t>
            </a:r>
            <a:r>
              <a:rPr lang="en-US" sz="2000" dirty="0">
                <a:latin typeface="Arial" panose="020B0604020202020204" pitchFamily="34" charset="0"/>
              </a:rPr>
              <a:t>, J. M., &amp; Bradley, T. H. (2019). Effective Model-Based Systems Engineering. Springer.</a:t>
            </a:r>
          </a:p>
          <a:p>
            <a:pPr marL="285750" indent="-285750">
              <a:spcBef>
                <a:spcPts val="300"/>
              </a:spcBef>
            </a:pPr>
            <a:r>
              <a:rPr lang="en-US" sz="2000" dirty="0">
                <a:latin typeface="Arial" panose="020B0604020202020204" pitchFamily="34" charset="0"/>
              </a:rPr>
              <a:t>[4] Busch, A., </a:t>
            </a:r>
            <a:r>
              <a:rPr lang="en-US" sz="2000" dirty="0" err="1">
                <a:latin typeface="Arial" panose="020B0604020202020204" pitchFamily="34" charset="0"/>
              </a:rPr>
              <a:t>Dresibach</a:t>
            </a:r>
            <a:r>
              <a:rPr lang="en-US" sz="2000" dirty="0">
                <a:latin typeface="Arial" panose="020B0604020202020204" pitchFamily="34" charset="0"/>
              </a:rPr>
              <a:t>, R., &amp; </a:t>
            </a:r>
            <a:r>
              <a:rPr lang="en-US" sz="2000" dirty="0" err="1">
                <a:latin typeface="Arial" panose="020B0604020202020204" pitchFamily="34" charset="0"/>
              </a:rPr>
              <a:t>Popielas</a:t>
            </a:r>
            <a:r>
              <a:rPr lang="en-US" sz="2000" dirty="0">
                <a:latin typeface="Arial" panose="020B0604020202020204" pitchFamily="34" charset="0"/>
              </a:rPr>
              <a:t>, F. (2026). What do simulation engineers need to know about (model-based) systems engineering. Engineering Modelling, Analysis and Simulation, 3(1).</a:t>
            </a:r>
          </a:p>
          <a:p>
            <a:pPr marL="285750" indent="-285750">
              <a:spcBef>
                <a:spcPts val="300"/>
              </a:spcBef>
            </a:pPr>
            <a:r>
              <a:rPr lang="en-US" sz="2000" dirty="0">
                <a:latin typeface="Arial" panose="020B0604020202020204" pitchFamily="34" charset="0"/>
              </a:rPr>
              <a:t>[5] Carroll, E. R., &amp; Malins, R. J. (2016). Systematic literature review: How is model-based systems engineering justified? Sandia Tech. Rep. SAND2016-2607.</a:t>
            </a:r>
          </a:p>
          <a:p>
            <a:pPr marL="285750" indent="-285750">
              <a:spcBef>
                <a:spcPts val="300"/>
              </a:spcBef>
            </a:pPr>
            <a:r>
              <a:rPr lang="en-US" sz="2000" dirty="0">
                <a:latin typeface="Arial" panose="020B0604020202020204" pitchFamily="34" charset="0"/>
              </a:rPr>
              <a:t>[6] Castellano, P. (2025). A new space MBSE framework for automating requirements verification with SysMLv2 and Python. Ph.D. dissertation, </a:t>
            </a:r>
            <a:r>
              <a:rPr lang="en-US" sz="2000" dirty="0" err="1">
                <a:latin typeface="Arial" panose="020B0604020202020204" pitchFamily="34" charset="0"/>
              </a:rPr>
              <a:t>Politecnico</a:t>
            </a:r>
            <a:r>
              <a:rPr lang="en-US" sz="2000" dirty="0">
                <a:latin typeface="Arial" panose="020B0604020202020204" pitchFamily="34" charset="0"/>
              </a:rPr>
              <a:t> di Milano.</a:t>
            </a:r>
          </a:p>
          <a:p>
            <a:pPr marL="285750" indent="-285750">
              <a:spcBef>
                <a:spcPts val="300"/>
              </a:spcBef>
            </a:pPr>
            <a:r>
              <a:rPr lang="en-US" sz="2000" dirty="0">
                <a:latin typeface="Arial" panose="020B0604020202020204" pitchFamily="34" charset="0"/>
              </a:rPr>
              <a:t>[7] Cheng, Y.-M., Gao, D.-X., Zhao, F.-M., &amp; Yang, Q. (2025). Early warning method for charging thermal runaway of electric vehicle lithium-ion battery. Scientific Reports, 15(1), 7895.</a:t>
            </a:r>
          </a:p>
          <a:p>
            <a:pPr marL="285750" indent="-285750">
              <a:spcBef>
                <a:spcPts val="300"/>
              </a:spcBef>
            </a:pPr>
            <a:r>
              <a:rPr lang="en-US" sz="2000" dirty="0">
                <a:latin typeface="Arial" panose="020B0604020202020204" pitchFamily="34" charset="0"/>
              </a:rPr>
              <a:t>[8] D'Ambrosio, J., &amp; </a:t>
            </a:r>
            <a:r>
              <a:rPr lang="en-US" sz="2000" dirty="0" err="1">
                <a:latin typeface="Arial" panose="020B0604020202020204" pitchFamily="34" charset="0"/>
              </a:rPr>
              <a:t>Soremekun</a:t>
            </a:r>
            <a:r>
              <a:rPr lang="en-US" sz="2000" dirty="0">
                <a:latin typeface="Arial" panose="020B0604020202020204" pitchFamily="34" charset="0"/>
              </a:rPr>
              <a:t>, G. (2017). Systems engineering challenges and MBSE opportunities for automotive system design. IEEE SMC 2017, 2075–2080.</a:t>
            </a:r>
          </a:p>
          <a:p>
            <a:pPr marL="285750" indent="-285750">
              <a:spcBef>
                <a:spcPts val="300"/>
              </a:spcBef>
            </a:pPr>
            <a:r>
              <a:rPr lang="en-US" sz="2000" dirty="0">
                <a:latin typeface="Arial" panose="020B0604020202020204" pitchFamily="34" charset="0"/>
              </a:rPr>
              <a:t>[9] Fernández-Godino, M. G. (2023). Review of multi-fidelity models. Advances in Computational Science and Engineering, 1(4), 351–400.</a:t>
            </a:r>
          </a:p>
          <a:p>
            <a:pPr marL="285750" indent="-285750">
              <a:spcBef>
                <a:spcPts val="300"/>
              </a:spcBef>
            </a:pPr>
            <a:r>
              <a:rPr lang="en-US" sz="2000" dirty="0">
                <a:latin typeface="Arial" panose="020B0604020202020204" pitchFamily="34" charset="0"/>
              </a:rPr>
              <a:t>[10] Hemakumar, V., et al. (2024). A multi-scale modeling approach for predicting and mitigating thermal runaway in electric vehicle batteries. Thermal Sci. &amp; Engr. Progress, 56, 103029.</a:t>
            </a:r>
          </a:p>
          <a:p>
            <a:pPr marL="285750" indent="-285750">
              <a:spcBef>
                <a:spcPts val="300"/>
              </a:spcBef>
            </a:pPr>
            <a:r>
              <a:rPr lang="en-US" sz="2000" dirty="0">
                <a:latin typeface="Arial" panose="020B0604020202020204" pitchFamily="34" charset="0"/>
              </a:rPr>
              <a:t>[11] Leveson, N. G. (2017). Engineering a Safer World: Systems Thinking Applied to Safety. MIT Press.</a:t>
            </a:r>
          </a:p>
          <a:p>
            <a:pPr marL="285750" indent="-285750">
              <a:spcBef>
                <a:spcPts val="300"/>
              </a:spcBef>
            </a:pPr>
            <a:r>
              <a:rPr lang="en-US" sz="2000" dirty="0">
                <a:latin typeface="Arial" panose="020B0604020202020204" pitchFamily="34" charset="0"/>
              </a:rPr>
              <a:t>[12] Madni, A. M., &amp; Sievers, M. (2018). Model-based systems engineering: Motivation, current status, and research opportunities. Systems Engineering, 21(3), 172–190.</a:t>
            </a:r>
          </a:p>
          <a:p>
            <a:pPr marL="285750" indent="-285750">
              <a:spcBef>
                <a:spcPts val="300"/>
              </a:spcBef>
            </a:pPr>
            <a:r>
              <a:rPr lang="en-US" sz="2000" dirty="0">
                <a:latin typeface="Arial" panose="020B0604020202020204" pitchFamily="34" charset="0"/>
              </a:rPr>
              <a:t>[13] Mallya, A., </a:t>
            </a:r>
            <a:r>
              <a:rPr lang="en-US" sz="2000" dirty="0" err="1">
                <a:latin typeface="Arial" panose="020B0604020202020204" pitchFamily="34" charset="0"/>
              </a:rPr>
              <a:t>Pantelic</a:t>
            </a:r>
            <a:r>
              <a:rPr lang="en-US" sz="2000" dirty="0">
                <a:latin typeface="Arial" panose="020B0604020202020204" pitchFamily="34" charset="0"/>
              </a:rPr>
              <a:t>, V., </a:t>
            </a:r>
            <a:r>
              <a:rPr lang="en-US" sz="2000" dirty="0" err="1">
                <a:latin typeface="Arial" panose="020B0604020202020204" pitchFamily="34" charset="0"/>
              </a:rPr>
              <a:t>Adedjouma</a:t>
            </a:r>
            <a:r>
              <a:rPr lang="en-US" sz="2000" dirty="0">
                <a:latin typeface="Arial" panose="020B0604020202020204" pitchFamily="34" charset="0"/>
              </a:rPr>
              <a:t>, M., Lawford, M., &amp; </a:t>
            </a:r>
            <a:r>
              <a:rPr lang="en-US" sz="2000" dirty="0" err="1">
                <a:latin typeface="Arial" panose="020B0604020202020204" pitchFamily="34" charset="0"/>
              </a:rPr>
              <a:t>Wassyng</a:t>
            </a:r>
            <a:r>
              <a:rPr lang="en-US" sz="2000" dirty="0">
                <a:latin typeface="Arial" panose="020B0604020202020204" pitchFamily="34" charset="0"/>
              </a:rPr>
              <a:t>, A. (2016). Using STPA in an ISO 26262 compliant process. SAFECOMP 2016, 117–129.</a:t>
            </a:r>
          </a:p>
          <a:p>
            <a:pPr marL="285750" indent="-285750">
              <a:spcBef>
                <a:spcPts val="300"/>
              </a:spcBef>
            </a:pPr>
            <a:r>
              <a:rPr lang="en-US" sz="2000" dirty="0">
                <a:latin typeface="Arial" panose="020B0604020202020204" pitchFamily="34" charset="0"/>
              </a:rPr>
              <a:t>[14] NHTSA. (2024). Federal Motor Vehicle Safety Standards; FMVSS No. 305a Electric-powered vehicles: Electric powertrain integrity.</a:t>
            </a:r>
          </a:p>
          <a:p>
            <a:pPr marL="285750" indent="-285750">
              <a:spcBef>
                <a:spcPts val="300"/>
              </a:spcBef>
            </a:pPr>
            <a:r>
              <a:rPr lang="en-US" sz="2000" dirty="0">
                <a:latin typeface="Arial" panose="020B0604020202020204" pitchFamily="34" charset="0"/>
              </a:rPr>
              <a:t>[15] </a:t>
            </a:r>
            <a:r>
              <a:rPr lang="en-US" sz="2000" dirty="0" err="1">
                <a:latin typeface="Arial" panose="020B0604020202020204" pitchFamily="34" charset="0"/>
              </a:rPr>
              <a:t>Nigischer</a:t>
            </a:r>
            <a:r>
              <a:rPr lang="en-US" sz="2000" dirty="0">
                <a:latin typeface="Arial" panose="020B0604020202020204" pitchFamily="34" charset="0"/>
              </a:rPr>
              <a:t>, C., </a:t>
            </a:r>
            <a:r>
              <a:rPr lang="en-US" sz="2000" dirty="0" err="1">
                <a:latin typeface="Arial" panose="020B0604020202020204" pitchFamily="34" charset="0"/>
              </a:rPr>
              <a:t>Bougain</a:t>
            </a:r>
            <a:r>
              <a:rPr lang="en-US" sz="2000" dirty="0">
                <a:latin typeface="Arial" panose="020B0604020202020204" pitchFamily="34" charset="0"/>
              </a:rPr>
              <a:t>, S., Riegler, R., Stanek, H. P., &amp; </a:t>
            </a:r>
            <a:r>
              <a:rPr lang="en-US" sz="2000" dirty="0" err="1">
                <a:latin typeface="Arial" panose="020B0604020202020204" pitchFamily="34" charset="0"/>
              </a:rPr>
              <a:t>Grafinger</a:t>
            </a:r>
            <a:r>
              <a:rPr lang="en-US" sz="2000" dirty="0">
                <a:latin typeface="Arial" panose="020B0604020202020204" pitchFamily="34" charset="0"/>
              </a:rPr>
              <a:t>, M. (2021). Multi-domain simulation utilizing SysML: State of the art and future perspectives. Procedia CIRP, 100, 319–324.</a:t>
            </a:r>
          </a:p>
          <a:p>
            <a:pPr marL="285750" indent="-285750">
              <a:spcBef>
                <a:spcPts val="300"/>
              </a:spcBef>
            </a:pPr>
            <a:r>
              <a:rPr lang="en-US" sz="2000" dirty="0">
                <a:latin typeface="Arial" panose="020B0604020202020204" pitchFamily="34" charset="0"/>
              </a:rPr>
              <a:t>[16] Object Management Group (2022). Risk Analysis and Assessment Modeling Language (RAAML) Libraries and Profiles, v1.0.</a:t>
            </a:r>
          </a:p>
          <a:p>
            <a:pPr marL="285750" indent="-285750">
              <a:spcBef>
                <a:spcPts val="300"/>
              </a:spcBef>
            </a:pPr>
            <a:r>
              <a:rPr lang="en-US" sz="2000" dirty="0">
                <a:latin typeface="Arial" panose="020B0604020202020204" pitchFamily="34" charset="0"/>
              </a:rPr>
              <a:t>[17] SAMR &amp; SAC (2025). GB 38031-2025: Electric Vehicles Traction Battery Safety Requirements.</a:t>
            </a:r>
          </a:p>
          <a:p>
            <a:pPr marL="285750" indent="-285750">
              <a:spcBef>
                <a:spcPts val="300"/>
              </a:spcBef>
            </a:pPr>
            <a:r>
              <a:rPr lang="en-US" sz="2000" dirty="0">
                <a:latin typeface="Arial" panose="020B0604020202020204" pitchFamily="34" charset="0"/>
              </a:rPr>
              <a:t>[18] Sarathi, T., &amp; Martinez, R. (2025). A framework for seamless interoperability: Linking mission models, system models, and high-fidelity simulations for defense applications. INCOSE IS, 35, 444–456.</a:t>
            </a:r>
          </a:p>
          <a:p>
            <a:pPr marL="285750" indent="-285750">
              <a:spcBef>
                <a:spcPts val="300"/>
              </a:spcBef>
            </a:pPr>
            <a:r>
              <a:rPr lang="en-US" sz="2000" dirty="0">
                <a:latin typeface="Arial" panose="020B0604020202020204" pitchFamily="34" charset="0"/>
              </a:rPr>
              <a:t>[19] </a:t>
            </a:r>
            <a:r>
              <a:rPr lang="en-US" sz="2000" dirty="0" err="1">
                <a:latin typeface="Arial" panose="020B0604020202020204" pitchFamily="34" charset="0"/>
              </a:rPr>
              <a:t>Sohier</a:t>
            </a:r>
            <a:r>
              <a:rPr lang="en-US" sz="2000" dirty="0">
                <a:latin typeface="Arial" panose="020B0604020202020204" pitchFamily="34" charset="0"/>
              </a:rPr>
              <a:t>, H., Lamothe, P., </a:t>
            </a:r>
            <a:r>
              <a:rPr lang="en-US" sz="2000" dirty="0" err="1">
                <a:latin typeface="Arial" panose="020B0604020202020204" pitchFamily="34" charset="0"/>
              </a:rPr>
              <a:t>Guermazi</a:t>
            </a:r>
            <a:r>
              <a:rPr lang="en-US" sz="2000" dirty="0">
                <a:latin typeface="Arial" panose="020B0604020202020204" pitchFamily="34" charset="0"/>
              </a:rPr>
              <a:t>, S., </a:t>
            </a:r>
            <a:r>
              <a:rPr lang="en-US" sz="2000" dirty="0" err="1">
                <a:latin typeface="Arial" panose="020B0604020202020204" pitchFamily="34" charset="0"/>
              </a:rPr>
              <a:t>Yagoubi</a:t>
            </a:r>
            <a:r>
              <a:rPr lang="en-US" sz="2000" dirty="0">
                <a:latin typeface="Arial" panose="020B0604020202020204" pitchFamily="34" charset="0"/>
              </a:rPr>
              <a:t>, M., </a:t>
            </a:r>
            <a:r>
              <a:rPr lang="en-US" sz="2000" dirty="0" err="1">
                <a:latin typeface="Arial" panose="020B0604020202020204" pitchFamily="34" charset="0"/>
              </a:rPr>
              <a:t>Menegazzi</a:t>
            </a:r>
            <a:r>
              <a:rPr lang="en-US" sz="2000" dirty="0">
                <a:latin typeface="Arial" panose="020B0604020202020204" pitchFamily="34" charset="0"/>
              </a:rPr>
              <a:t>, P., &amp; Maddaloni, A. (2021). Improving simulation specification with MBSE for better simulation validation and reuse. Systems Engineering, 24(6), 425–438.</a:t>
            </a:r>
          </a:p>
          <a:p>
            <a:pPr marL="285750" indent="-285750">
              <a:spcBef>
                <a:spcPts val="300"/>
              </a:spcBef>
            </a:pPr>
            <a:r>
              <a:rPr lang="en-US" sz="2000" dirty="0">
                <a:latin typeface="Arial" panose="020B0604020202020204" pitchFamily="34" charset="0"/>
              </a:rPr>
              <a:t>[20] Sulaman, S. M., Beer, A., </a:t>
            </a:r>
            <a:r>
              <a:rPr lang="en-US" sz="2000" dirty="0" err="1">
                <a:latin typeface="Arial" panose="020B0604020202020204" pitchFamily="34" charset="0"/>
              </a:rPr>
              <a:t>Felderer</a:t>
            </a:r>
            <a:r>
              <a:rPr lang="en-US" sz="2000" dirty="0">
                <a:latin typeface="Arial" panose="020B0604020202020204" pitchFamily="34" charset="0"/>
              </a:rPr>
              <a:t>, M., &amp; </a:t>
            </a:r>
            <a:r>
              <a:rPr lang="en-US" sz="2000" dirty="0" err="1">
                <a:latin typeface="Arial" panose="020B0604020202020204" pitchFamily="34" charset="0"/>
              </a:rPr>
              <a:t>Höst</a:t>
            </a:r>
            <a:r>
              <a:rPr lang="en-US" sz="2000" dirty="0">
                <a:latin typeface="Arial" panose="020B0604020202020204" pitchFamily="34" charset="0"/>
              </a:rPr>
              <a:t>, M. (2017). Comparison of the FMEA and STPA safety analysis methods—a case study. Software Quality Journal.</a:t>
            </a:r>
          </a:p>
          <a:p>
            <a:pPr marL="285750" indent="-285750">
              <a:spcBef>
                <a:spcPts val="300"/>
              </a:spcBef>
            </a:pPr>
            <a:r>
              <a:rPr lang="en-US" sz="2000" dirty="0">
                <a:latin typeface="Arial" panose="020B0604020202020204" pitchFamily="34" charset="0"/>
              </a:rPr>
              <a:t>[21] UNECE (2011). Regulation No. 95: Uniform provisions concerning the approval of vehicles with regard to the protection of the occupants in the event of a lateral collision.</a:t>
            </a:r>
          </a:p>
          <a:p>
            <a:pPr marL="285750" indent="-285750">
              <a:spcBef>
                <a:spcPts val="300"/>
              </a:spcBef>
            </a:pPr>
            <a:r>
              <a:rPr lang="en-US" sz="2000" dirty="0">
                <a:latin typeface="Arial" panose="020B0604020202020204" pitchFamily="34" charset="0"/>
              </a:rPr>
              <a:t>[22] Wierzbicki, T., &amp; Suh, M. (1988). Indentation of tubes under combined loading. Int. J. Mech. Sci., 30(3-4), 229–248.</a:t>
            </a:r>
          </a:p>
          <a:p>
            <a:pPr marL="285750" indent="-285750">
              <a:spcBef>
                <a:spcPts val="300"/>
              </a:spcBef>
            </a:pPr>
            <a:r>
              <a:rPr lang="en-US" sz="2000" dirty="0">
                <a:latin typeface="Arial" panose="020B0604020202020204" pitchFamily="34" charset="0"/>
              </a:rPr>
              <a:t>[23] Zeigler, B. P., Mittal, S., &amp; Traore, M. K. (2018). MBSE with/out simulation: State of the art and way forward. Systems, 6(4), 40.</a:t>
            </a:r>
          </a:p>
          <a:p>
            <a:pPr marL="285750" indent="-285750">
              <a:spcBef>
                <a:spcPts val="300"/>
              </a:spcBef>
            </a:pPr>
            <a:r>
              <a:rPr lang="en-US" sz="2000" dirty="0">
                <a:latin typeface="Arial" panose="020B0604020202020204" pitchFamily="34" charset="0"/>
              </a:rPr>
              <a:t>[24] Zhang, M., Jungo, A., &amp; Bartoli, N. (2017). Disciplinary data fusion for multi-fidelity aerodynamic application. 6th CEAS Aerospace Europe Conference.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5000"/>
              <a:t>References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624404" y="2451681"/>
            <a:ext cx="20763511" cy="10004425"/>
          </a:xfrm>
        </p:spPr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b="1" dirty="0">
                <a:latin typeface="Arial" panose="020B0604020202020204" pitchFamily="34" charset="0"/>
              </a:rPr>
              <a:t>High fidelity crash simulation: </a:t>
            </a:r>
            <a:r>
              <a:rPr lang="en-US" sz="3600" dirty="0">
                <a:latin typeface="Arial" panose="020B0604020202020204" pitchFamily="34" charset="0"/>
              </a:rPr>
              <a:t>are critical engineering methodologies not currently well connected to safety requirements systems engineering processes</a:t>
            </a:r>
            <a:endParaRPr lang="en-US" sz="3600" b="1" dirty="0">
              <a:latin typeface="Arial" panose="020B0604020202020204" pitchFamily="34" charset="0"/>
            </a:endParaRPr>
          </a:p>
          <a:p>
            <a:pPr marL="1033463" lvl="8" indent="-463550" algn="l">
              <a:buFont typeface="Arial" panose="020B0604020202020204" pitchFamily="34" charset="0"/>
              <a:buChar char="•"/>
            </a:pPr>
            <a:r>
              <a:rPr lang="en-US" sz="3200" b="1" dirty="0">
                <a:latin typeface="Arial" panose="020B0604020202020204" pitchFamily="34" charset="0"/>
              </a:rPr>
              <a:t>DBSE: </a:t>
            </a:r>
            <a:r>
              <a:rPr lang="en-US" sz="3200" dirty="0">
                <a:latin typeface="Arial" panose="020B0604020202020204" pitchFamily="34" charset="0"/>
              </a:rPr>
              <a:t>requirement and design intent are captured in separate artifacts, which in complex ground vehicle systems can complicate requirement traceability [Banik &amp; Sengupta, 2024]</a:t>
            </a:r>
          </a:p>
          <a:p>
            <a:pPr marL="1033463" lvl="8" indent="-463550" algn="l">
              <a:buFont typeface="Arial" panose="020B0604020202020204" pitchFamily="34" charset="0"/>
              <a:buChar char="•"/>
            </a:pPr>
            <a:r>
              <a:rPr lang="en-US" sz="3200" b="1" dirty="0">
                <a:latin typeface="Arial" panose="020B0604020202020204" pitchFamily="34" charset="0"/>
              </a:rPr>
              <a:t>MBSE: </a:t>
            </a:r>
            <a:r>
              <a:rPr lang="en-US" sz="3200" dirty="0">
                <a:latin typeface="Arial" panose="020B0604020202020204" pitchFamily="34" charset="0"/>
              </a:rPr>
              <a:t>design intent and requirements are captured in </a:t>
            </a:r>
            <a:r>
              <a:rPr lang="en-US" sz="3200" dirty="0" err="1">
                <a:latin typeface="Arial" panose="020B0604020202020204" pitchFamily="34" charset="0"/>
              </a:rPr>
              <a:t>SysML</a:t>
            </a:r>
            <a:r>
              <a:rPr lang="en-US" sz="3200" dirty="0">
                <a:latin typeface="Arial" panose="020B0604020202020204" pitchFamily="34" charset="0"/>
              </a:rPr>
              <a:t> but are disconnected from high-fidelity analysis [Madni &amp; Sievers, 2018; Carroll &amp; Malins, 2016]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b="1" dirty="0">
                <a:latin typeface="Arial" panose="020B0604020202020204" pitchFamily="34" charset="0"/>
              </a:rPr>
              <a:t>EV complexity: </a:t>
            </a:r>
            <a:r>
              <a:rPr lang="en-US" sz="3600" dirty="0">
                <a:latin typeface="Arial" panose="020B0604020202020204" pitchFamily="34" charset="0"/>
              </a:rPr>
              <a:t>battery thermal management adds a critical new failure mode after crash</a:t>
            </a:r>
            <a:r>
              <a:rPr lang="en-US" sz="3600" dirty="0"/>
              <a:t>. </a:t>
            </a:r>
          </a:p>
          <a:p>
            <a:pPr marL="1033463" lvl="1" indent="-571500">
              <a:buFont typeface="Arial" panose="020B0604020202020204" pitchFamily="34" charset="0"/>
              <a:buChar char="•"/>
            </a:pPr>
            <a:r>
              <a:rPr lang="en-US" sz="3600" dirty="0"/>
              <a:t>Because high fidelity simulations focus on one domain simulations (structural, or thermal) multiple simulations are required to fully verify requirements</a:t>
            </a:r>
            <a:r>
              <a:rPr lang="en-US" sz="3600" dirty="0">
                <a:latin typeface="Arial" panose="020B0604020202020204" pitchFamily="34" charset="0"/>
              </a:rPr>
              <a:t> [Cheng et al., 2025; Hemakumar et al., 2024]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b="1" dirty="0">
                <a:latin typeface="Arial" panose="020B0604020202020204" pitchFamily="34" charset="0"/>
              </a:rPr>
              <a:t>Thermal runaway risk: </a:t>
            </a:r>
            <a:r>
              <a:rPr lang="en-US" sz="3600" dirty="0">
                <a:latin typeface="Arial" panose="020B0604020202020204" pitchFamily="34" charset="0"/>
              </a:rPr>
              <a:t>partially crushed coolant lines </a:t>
            </a:r>
            <a:r>
              <a:rPr lang="en-US" sz="3600" dirty="0"/>
              <a:t>could cause cells to overheat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b="1" dirty="0">
                <a:latin typeface="Arial" panose="020B0604020202020204" pitchFamily="34" charset="0"/>
              </a:rPr>
              <a:t>Current gap: </a:t>
            </a:r>
            <a:r>
              <a:rPr lang="en-US" sz="3600" dirty="0">
                <a:latin typeface="Arial" panose="020B0604020202020204" pitchFamily="34" charset="0"/>
              </a:rPr>
              <a:t>systems engineers cannot verify crash-driven thermal risk directly from the SysML model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b="1" dirty="0">
                <a:latin typeface="Arial" panose="020B0604020202020204" pitchFamily="34" charset="0"/>
              </a:rPr>
              <a:t>Need: </a:t>
            </a:r>
            <a:r>
              <a:rPr lang="en-US" sz="3600" dirty="0">
                <a:latin typeface="Arial" panose="020B0604020202020204" pitchFamily="34" charset="0"/>
              </a:rPr>
              <a:t>a continuous digital thread from requirement → simulation → verified result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0" y="0"/>
            <a:ext cx="15407640" cy="1857155"/>
          </a:xfrm>
        </p:spPr>
        <p:txBody>
          <a:bodyPr/>
          <a:lstStyle/>
          <a:p>
            <a:r>
              <a:rPr lang="en-US" sz="5000" dirty="0"/>
              <a:t>The Problem: EVs Demand Multi-Domain Safety Certification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b="1" dirty="0">
                <a:latin typeface="Arial" panose="020B0604020202020204" pitchFamily="34" charset="0"/>
              </a:rPr>
              <a:t>MBSE (SysML/RAAML): </a:t>
            </a:r>
            <a:r>
              <a:rPr lang="en-US" sz="3600" dirty="0">
                <a:latin typeface="Arial" panose="020B0604020202020204" pitchFamily="34" charset="0"/>
              </a:rPr>
              <a:t>captures hazards, UCAs, requirements, topological and descriptive [</a:t>
            </a:r>
            <a:r>
              <a:rPr lang="en-US" sz="3600" dirty="0" err="1">
                <a:latin typeface="Arial" panose="020B0604020202020204" pitchFamily="34" charset="0"/>
              </a:rPr>
              <a:t>Borky</a:t>
            </a:r>
            <a:r>
              <a:rPr lang="en-US" sz="3600" dirty="0">
                <a:latin typeface="Arial" panose="020B0604020202020204" pitchFamily="34" charset="0"/>
              </a:rPr>
              <a:t> &amp; Bradley, 2019; Madni &amp; Sievers, 2018]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b="1" dirty="0">
                <a:latin typeface="Arial" panose="020B0604020202020204" pitchFamily="34" charset="0"/>
              </a:rPr>
              <a:t>High-fidelity FEA (LS-Dyna)</a:t>
            </a:r>
            <a:r>
              <a:rPr lang="en-US" sz="3600" dirty="0">
                <a:latin typeface="Arial" panose="020B0604020202020204" pitchFamily="34" charset="0"/>
              </a:rPr>
              <a:t> can capture the results but outputs raw binary d3plot files inaccessible to SysML [Busch et al., 2026; Zeigler et al., 2018]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>
                <a:latin typeface="Arial" panose="020B0604020202020204" pitchFamily="34" charset="0"/>
              </a:rPr>
              <a:t>Four identified gaps in literature [</a:t>
            </a:r>
            <a:r>
              <a:rPr lang="en-US" sz="3600" dirty="0" err="1">
                <a:latin typeface="Arial" panose="020B0604020202020204" pitchFamily="34" charset="0"/>
              </a:rPr>
              <a:t>Nigischer</a:t>
            </a:r>
            <a:r>
              <a:rPr lang="en-US" sz="3600" dirty="0">
                <a:latin typeface="Arial" panose="020B0604020202020204" pitchFamily="34" charset="0"/>
              </a:rPr>
              <a:t> et al., 2021; Castellano, 2025; Sarathi &amp; Martinez, 2025]:</a:t>
            </a:r>
          </a:p>
          <a:p>
            <a:pPr marL="457200" indent="0"/>
            <a:r>
              <a:rPr lang="en-US" sz="3600" b="1" dirty="0">
                <a:latin typeface="Arial" panose="020B0604020202020204" pitchFamily="34" charset="0"/>
              </a:rPr>
              <a:t>Gap 1 — Manual parameter instantiation: </a:t>
            </a:r>
            <a:r>
              <a:rPr lang="en-US" sz="3600" dirty="0">
                <a:latin typeface="Arial" panose="020B0604020202020204" pitchFamily="34" charset="0"/>
              </a:rPr>
              <a:t>SysML → LS-Dyna deck still done by hand</a:t>
            </a:r>
          </a:p>
          <a:p>
            <a:pPr marL="457200" indent="0"/>
            <a:r>
              <a:rPr lang="en-US" sz="3600" b="1" dirty="0">
                <a:latin typeface="Arial" panose="020B0604020202020204" pitchFamily="34" charset="0"/>
              </a:rPr>
              <a:t>Gap 2 — Static data linkages: </a:t>
            </a:r>
            <a:r>
              <a:rPr lang="en-US" sz="3600" dirty="0">
                <a:latin typeface="Arial" panose="020B0604020202020204" pitchFamily="34" charset="0"/>
              </a:rPr>
              <a:t>no live V&amp;V feedback from simulation to SysML</a:t>
            </a:r>
          </a:p>
          <a:p>
            <a:pPr marL="457200" indent="0"/>
            <a:r>
              <a:rPr lang="en-US" sz="3600" b="1" dirty="0">
                <a:latin typeface="Arial" panose="020B0604020202020204" pitchFamily="34" charset="0"/>
              </a:rPr>
              <a:t>Gap 3 — Semantic disconnect: </a:t>
            </a:r>
            <a:r>
              <a:rPr lang="en-US" sz="3600" dirty="0" err="1">
                <a:latin typeface="Arial" panose="020B0604020202020204" pitchFamily="34" charset="0"/>
              </a:rPr>
              <a:t>SysML</a:t>
            </a:r>
            <a:r>
              <a:rPr lang="en-US" sz="3600" dirty="0">
                <a:latin typeface="Arial" panose="020B0604020202020204" pitchFamily="34" charset="0"/>
              </a:rPr>
              <a:t> cannot automatically receive LS-Dyna results</a:t>
            </a:r>
          </a:p>
          <a:p>
            <a:pPr marL="457200" indent="0"/>
            <a:r>
              <a:rPr lang="en-US" sz="3600" b="1" dirty="0">
                <a:latin typeface="Arial" panose="020B0604020202020204" pitchFamily="34" charset="0"/>
              </a:rPr>
              <a:t>Gap 4 — Data management: </a:t>
            </a:r>
            <a:r>
              <a:rPr lang="en-US" sz="3600" dirty="0">
                <a:latin typeface="Arial" panose="020B0604020202020204" pitchFamily="34" charset="0"/>
              </a:rPr>
              <a:t>MBSE tools cannot host terabytes of crash simulation output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0" y="0"/>
            <a:ext cx="15108702" cy="1231655"/>
          </a:xfrm>
        </p:spPr>
        <p:txBody>
          <a:bodyPr/>
          <a:lstStyle/>
          <a:p>
            <a:r>
              <a:rPr lang="en-US" sz="5000" dirty="0"/>
              <a:t>The Fidelity Gap: MBSE Describes, CAE Verifies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20421600" cy="1000442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b="1" dirty="0">
                <a:latin typeface="Arial" panose="020B0604020202020204" pitchFamily="34" charset="0"/>
              </a:rPr>
              <a:t>R1 — Standardized Safety &amp; Risk Ontologies</a:t>
            </a:r>
            <a:r>
              <a:rPr lang="en-US" sz="3600" dirty="0">
                <a:latin typeface="Arial" panose="020B0604020202020204" pitchFamily="34" charset="0"/>
              </a:rPr>
              <a:t>: RAAML / ISO 26262 stereotypes establish auditable trace links (mitigates, </a:t>
            </a:r>
            <a:r>
              <a:rPr lang="en-US" sz="3600" dirty="0" err="1">
                <a:latin typeface="Arial" panose="020B0604020202020204" pitchFamily="34" charset="0"/>
              </a:rPr>
              <a:t>causedBy</a:t>
            </a:r>
            <a:r>
              <a:rPr lang="en-US" sz="3600" dirty="0">
                <a:latin typeface="Arial" panose="020B0604020202020204" pitchFamily="34" charset="0"/>
              </a:rPr>
              <a:t>, verifies) between crash hazards, requirements, and the vehicle architecture [OMG RAAML, 2022].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b="1" dirty="0">
                <a:latin typeface="Arial" panose="020B0604020202020204" pitchFamily="34" charset="0"/>
              </a:rPr>
              <a:t>R2 — Formalized Simulation Context via Simulation Blocks</a:t>
            </a:r>
            <a:r>
              <a:rPr lang="en-US" sz="3600" dirty="0">
                <a:latin typeface="Arial" panose="020B0604020202020204" pitchFamily="34" charset="0"/>
              </a:rPr>
              <a:t>: 《</a:t>
            </a:r>
            <a:r>
              <a:rPr lang="en-US" sz="3600" dirty="0" err="1">
                <a:latin typeface="Arial" panose="020B0604020202020204" pitchFamily="34" charset="0"/>
              </a:rPr>
              <a:t>SimulationRequest</a:t>
            </a:r>
            <a:r>
              <a:rPr lang="en-US" sz="3600" dirty="0">
                <a:latin typeface="Arial" panose="020B0604020202020204" pitchFamily="34" charset="0"/>
              </a:rPr>
              <a:t>》 block captures boundary conditions, target variables, solver/HPC metadata, and material references. Making each run reproducible and auditable [</a:t>
            </a:r>
            <a:r>
              <a:rPr lang="en-US" sz="3600" dirty="0" err="1">
                <a:latin typeface="Arial" panose="020B0604020202020204" pitchFamily="34" charset="0"/>
              </a:rPr>
              <a:t>Sohier</a:t>
            </a:r>
            <a:r>
              <a:rPr lang="en-US" sz="3600" dirty="0">
                <a:latin typeface="Arial" panose="020B0604020202020204" pitchFamily="34" charset="0"/>
              </a:rPr>
              <a:t> et al., 2021].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b="1" dirty="0">
                <a:latin typeface="Arial" panose="020B0604020202020204" pitchFamily="34" charset="0"/>
              </a:rPr>
              <a:t>R3 — API-Driven Data Interoperability</a:t>
            </a:r>
            <a:r>
              <a:rPr lang="en-US" sz="3600" dirty="0">
                <a:latin typeface="Arial" panose="020B0604020202020204" pitchFamily="34" charset="0"/>
              </a:rPr>
              <a:t>: OSLC and SysML APIs replace static document exports, pushing 0D/1D system properties directly into FE input deck variables.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b="1" dirty="0">
                <a:latin typeface="Arial" panose="020B0604020202020204" pitchFamily="34" charset="0"/>
              </a:rPr>
              <a:t>R4 — Data management with SDM</a:t>
            </a:r>
            <a:r>
              <a:rPr lang="en-US" sz="3600" dirty="0">
                <a:latin typeface="Arial" panose="020B0604020202020204" pitchFamily="34" charset="0"/>
              </a:rPr>
              <a:t>: MBSE holds a lightweight semantic link to the SDM record; binary result files (</a:t>
            </a:r>
            <a:r>
              <a:rPr lang="en-US" sz="3600" dirty="0" err="1">
                <a:latin typeface="Arial" panose="020B0604020202020204" pitchFamily="34" charset="0"/>
              </a:rPr>
              <a:t>binout</a:t>
            </a:r>
            <a:r>
              <a:rPr lang="en-US" sz="3600" dirty="0">
                <a:latin typeface="Arial" panose="020B0604020202020204" pitchFamily="34" charset="0"/>
              </a:rPr>
              <a:t>, d3plot) live in the SDM, preserving single-source-of-truth without overwhelming the system model.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b="1" dirty="0">
                <a:latin typeface="Arial" panose="020B0604020202020204" pitchFamily="34" charset="0"/>
              </a:rPr>
              <a:t>R5 — Automated V&amp;V Feedback Loop</a:t>
            </a:r>
            <a:r>
              <a:rPr lang="en-US" sz="3600" dirty="0">
                <a:latin typeface="Arial" panose="020B0604020202020204" pitchFamily="34" charset="0"/>
              </a:rPr>
              <a:t>: KPIs extracted from FEA output files are pushed back to MBSE, auto-flagging Pass/Fail and propagating failure state to upstream risk analyses.</a:t>
            </a:r>
          </a:p>
          <a:p>
            <a:endParaRPr lang="en-US" sz="3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i="1" dirty="0">
                <a:latin typeface="Arial" panose="020B0604020202020204" pitchFamily="34" charset="0"/>
              </a:rPr>
              <a:t>These five requirements directly motivate the four-layer reference architecture proposed next.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0" y="0"/>
            <a:ext cx="20000000" cy="1857155"/>
          </a:xfrm>
        </p:spPr>
        <p:txBody>
          <a:bodyPr/>
          <a:lstStyle/>
          <a:p>
            <a:r>
              <a:rPr lang="en-US" sz="5000" dirty="0"/>
              <a:t>Five Framework Requirements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1478409" y="2264748"/>
            <a:ext cx="11963199" cy="1000442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b="1" dirty="0">
                <a:latin typeface="Arial" panose="020B0604020202020204" pitchFamily="34" charset="0"/>
              </a:rPr>
              <a:t>Layer 1 — Descriptive (SysML / RAAML / STPA): </a:t>
            </a:r>
            <a:r>
              <a:rPr lang="en-US" sz="2600" dirty="0">
                <a:latin typeface="Arial" panose="020B0604020202020204" pitchFamily="34" charset="0"/>
              </a:rPr>
              <a:t>hazard analysis, UCAs, requirements, block diagrams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b="1" dirty="0">
                <a:latin typeface="Arial" panose="020B0604020202020204" pitchFamily="34" charset="0"/>
              </a:rPr>
              <a:t>Layer 2 — Interoperability Middleware (Python binder + OSLC REST API): </a:t>
            </a:r>
            <a:r>
              <a:rPr lang="en-US" sz="2600" dirty="0">
                <a:latin typeface="Arial" panose="020B0604020202020204" pitchFamily="34" charset="0"/>
              </a:rPr>
              <a:t>extracts SysML parameters, generates LS-Dyna input decks, pushes results back to SysML blocks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b="1" dirty="0">
                <a:latin typeface="Arial" panose="020B0604020202020204" pitchFamily="34" charset="0"/>
              </a:rPr>
              <a:t>Layer 3 — Simulation Data Management (SQLite + UUID-keyed records): </a:t>
            </a:r>
            <a:r>
              <a:rPr lang="en-US" sz="2600" dirty="0">
                <a:latin typeface="Arial" panose="020B0604020202020204" pitchFamily="34" charset="0"/>
              </a:rPr>
              <a:t>stores simulation inputs, outputs, and V&amp;V status; preserves full audit trail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b="1" dirty="0">
                <a:latin typeface="Arial" panose="020B0604020202020204" pitchFamily="34" charset="0"/>
              </a:rPr>
              <a:t>Layer 4 — Execution &amp; Verification (LS-Dyna HPC, MSOSA): </a:t>
            </a:r>
            <a:r>
              <a:rPr lang="en-US" sz="2600" dirty="0">
                <a:latin typeface="Arial" panose="020B0604020202020204" pitchFamily="34" charset="0"/>
              </a:rPr>
              <a:t>runs FEA on HPC; auto-evaluates pass/fail against SysML-defined thresholds; flags MSOSA requirement status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b="1" dirty="0">
                <a:latin typeface="Arial" panose="020B0604020202020204" pitchFamily="34" charset="0"/>
              </a:rPr>
              <a:t>Hub: </a:t>
            </a:r>
            <a:r>
              <a:rPr lang="en-US" sz="2600" dirty="0">
                <a:latin typeface="Arial" panose="020B0604020202020204" pitchFamily="34" charset="0"/>
              </a:rPr>
              <a:t>Software binder orchestrates all cross-layer data flows. For the case study python was used, but any language that enables query/output into SysML would work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0" y="0"/>
            <a:ext cx="15510588" cy="1857155"/>
          </a:xfrm>
        </p:spPr>
        <p:txBody>
          <a:bodyPr/>
          <a:lstStyle/>
          <a:p>
            <a:r>
              <a:rPr lang="en-US" sz="5000"/>
              <a:t>Proposed Architecture: Four-Layer Hub-and-Spoke</a:t>
            </a:r>
          </a:p>
        </p:txBody>
      </p:sp>
      <p:pic>
        <p:nvPicPr>
          <p:cNvPr id="5" name="Picture 4" descr="A diagram of a computer system&#10;&#10;AI-generated content may be incorrect.">
            <a:extLst>
              <a:ext uri="{FF2B5EF4-FFF2-40B4-BE49-F238E27FC236}">
                <a16:creationId xmlns:a16="http://schemas.microsoft.com/office/drawing/2014/main" id="{57871C04-B045-FDD5-2F8B-8F42281001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632" y="1141642"/>
            <a:ext cx="7165324" cy="11127531"/>
          </a:xfrm>
          <a:prstGeom prst="rect">
            <a:avLst/>
          </a:prstGeom>
        </p:spPr>
      </p:pic>
      <p:pic>
        <p:nvPicPr>
          <p:cNvPr id="4" name="Picture 3" descr="A screenshot of a diagram&#10;&#10;AI-generated content may be incorrect.">
            <a:extLst>
              <a:ext uri="{FF2B5EF4-FFF2-40B4-BE49-F238E27FC236}">
                <a16:creationId xmlns:a16="http://schemas.microsoft.com/office/drawing/2014/main" id="{B741DE53-9F53-6042-EA4C-853D4AB1E5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7855518"/>
            <a:ext cx="3798253" cy="4821248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34810" y="2479920"/>
            <a:ext cx="13985043" cy="1000442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b="1" dirty="0">
                <a:latin typeface="Arial" panose="020B0604020202020204" pitchFamily="34" charset="0"/>
              </a:rPr>
              <a:t>Vehicle scenario: </a:t>
            </a:r>
            <a:r>
              <a:rPr lang="en-US" sz="4000" dirty="0">
                <a:latin typeface="Arial" panose="020B0604020202020204" pitchFamily="34" charset="0"/>
              </a:rPr>
              <a:t>EV side-pole subsystem impact (FMVSS 214 / Euro NCAP small overlap analog)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b="1" dirty="0">
                <a:latin typeface="Arial" panose="020B0604020202020204" pitchFamily="34" charset="0"/>
              </a:rPr>
              <a:t>Structural target: </a:t>
            </a:r>
            <a:r>
              <a:rPr lang="en-US" sz="4000" dirty="0">
                <a:latin typeface="Arial" panose="020B0604020202020204" pitchFamily="34" charset="0"/>
              </a:rPr>
              <a:t>aluminum coolant pipe (6063-T5 alloy) routed adjacent to battery module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b="1" dirty="0">
                <a:latin typeface="Arial" panose="020B0604020202020204" pitchFamily="34" charset="0"/>
              </a:rPr>
              <a:t>Hazard: </a:t>
            </a:r>
            <a:r>
              <a:rPr lang="en-US" sz="4000" dirty="0">
                <a:latin typeface="Arial" panose="020B0604020202020204" pitchFamily="34" charset="0"/>
              </a:rPr>
              <a:t>if pipe is partially crushed, restricted coolant flow → thermal runaway; ECU detects no fault until temperature threshold reached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b="1" dirty="0">
                <a:latin typeface="Arial" panose="020B0604020202020204" pitchFamily="34" charset="0"/>
              </a:rPr>
              <a:t>LS-Dyna model: </a:t>
            </a:r>
            <a:r>
              <a:rPr lang="en-US" sz="4000" dirty="0">
                <a:latin typeface="Arial" panose="020B0604020202020204" pitchFamily="34" charset="0"/>
              </a:rPr>
              <a:t>127 mm rigid pole, impact velocity 0.7 m/s, 192 HPC cores, ~90 sec/run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b="1" dirty="0">
                <a:latin typeface="Arial" panose="020B0604020202020204" pitchFamily="34" charset="0"/>
              </a:rPr>
              <a:t>Failure criterion: </a:t>
            </a:r>
            <a:r>
              <a:rPr lang="en-US" sz="4000" dirty="0">
                <a:latin typeface="Arial" panose="020B0604020202020204" pitchFamily="34" charset="0"/>
              </a:rPr>
              <a:t>max plastic strain &gt; 17% </a:t>
            </a:r>
          </a:p>
          <a:p>
            <a:pPr marL="285750" lvl="4" indent="-285750">
              <a:buFont typeface="Arial" panose="020B0604020202020204" pitchFamily="34" charset="0"/>
              <a:buChar char="•"/>
            </a:pPr>
            <a:r>
              <a:rPr lang="en-US" sz="4000" b="1" dirty="0">
                <a:latin typeface="Arial" panose="020B0604020202020204" pitchFamily="34" charset="0"/>
              </a:rPr>
              <a:t>Secondary Analysis: </a:t>
            </a:r>
            <a:r>
              <a:rPr lang="en-US" sz="4000" dirty="0">
                <a:latin typeface="Arial" panose="020B0604020202020204" pitchFamily="34" charset="0"/>
              </a:rPr>
              <a:t>Plastic strain &lt; 17%, measure area loss and run 1D thermal simulation</a:t>
            </a:r>
            <a:endParaRPr lang="en-US" sz="4000" b="1" dirty="0"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b="1" dirty="0">
                <a:latin typeface="Arial" panose="020B0604020202020204" pitchFamily="34" charset="0"/>
              </a:rPr>
              <a:t>Parameter under study: </a:t>
            </a:r>
            <a:r>
              <a:rPr lang="en-US" sz="4000" dirty="0">
                <a:latin typeface="Arial" panose="020B0604020202020204" pitchFamily="34" charset="0"/>
              </a:rPr>
              <a:t>pipe wall thickness (0.8 mm nominal)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34810" y="303077"/>
            <a:ext cx="15012810" cy="1857155"/>
          </a:xfrm>
        </p:spPr>
        <p:txBody>
          <a:bodyPr/>
          <a:lstStyle/>
          <a:p>
            <a:r>
              <a:rPr lang="en-US" sz="5000" dirty="0"/>
              <a:t>Case Study: EV Battery Thermal Management System (BTMS)</a:t>
            </a:r>
          </a:p>
        </p:txBody>
      </p:sp>
      <p:pic>
        <p:nvPicPr>
          <p:cNvPr id="5" name="Picture 4" descr="A purple and green triangle and a white circle&#10;&#10;AI-generated content may be incorrect.">
            <a:extLst>
              <a:ext uri="{FF2B5EF4-FFF2-40B4-BE49-F238E27FC236}">
                <a16:creationId xmlns:a16="http://schemas.microsoft.com/office/drawing/2014/main" id="{F938EF09-ACA0-F70C-AAB9-EC7E7CCE87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4248" y="3290404"/>
            <a:ext cx="9934942" cy="6333656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250000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b="1" dirty="0">
                <a:latin typeface="Arial" panose="020B0604020202020204" pitchFamily="34" charset="0"/>
              </a:rPr>
              <a:t>System: </a:t>
            </a:r>
            <a:r>
              <a:rPr lang="en-US" sz="2600" dirty="0">
                <a:latin typeface="Arial" panose="020B0604020202020204" pitchFamily="34" charset="0"/>
              </a:rPr>
              <a:t>Battery Thermal Management System (BTMS) control action: "provide coolant flow" — modeled via RAAML stereotypes Four Unsafe Control Actions (UCAs):</a:t>
            </a:r>
          </a:p>
          <a:p>
            <a:pPr marL="457200" indent="0"/>
            <a:r>
              <a:rPr lang="en-US" sz="2400" b="1" dirty="0">
                <a:latin typeface="Arial" panose="020B0604020202020204" pitchFamily="34" charset="0"/>
              </a:rPr>
              <a:t>UCA-1: </a:t>
            </a:r>
            <a:r>
              <a:rPr lang="en-US" sz="2400" dirty="0">
                <a:latin typeface="Arial" panose="020B0604020202020204" pitchFamily="34" charset="0"/>
              </a:rPr>
              <a:t>ECU provides cooling flow at normal rate when pipe is ruptured → pressurizes ruptured system</a:t>
            </a:r>
          </a:p>
          <a:p>
            <a:pPr marL="457200" indent="0"/>
            <a:r>
              <a:rPr lang="en-US" sz="2400" b="1" dirty="0">
                <a:latin typeface="Arial" panose="020B0604020202020204" pitchFamily="34" charset="0"/>
              </a:rPr>
              <a:t>UCA-2: </a:t>
            </a:r>
            <a:r>
              <a:rPr lang="en-US" sz="2400" dirty="0">
                <a:latin typeface="Arial" panose="020B0604020202020204" pitchFamily="34" charset="0"/>
              </a:rPr>
              <a:t>ECU stops cooling when pipe is partially blocked → thermal runaway from reduced flow</a:t>
            </a:r>
          </a:p>
          <a:p>
            <a:pPr marL="457200" indent="0"/>
            <a:r>
              <a:rPr lang="en-US" sz="2400" b="1" dirty="0">
                <a:latin typeface="Arial" panose="020B0604020202020204" pitchFamily="34" charset="0"/>
              </a:rPr>
              <a:t>UCA-3: </a:t>
            </a:r>
            <a:r>
              <a:rPr lang="en-US" sz="2400" dirty="0">
                <a:latin typeface="Arial" panose="020B0604020202020204" pitchFamily="34" charset="0"/>
              </a:rPr>
              <a:t>ECU provides cooling after full pipe crush → no benefit, delays thermal response</a:t>
            </a:r>
          </a:p>
          <a:p>
            <a:pPr marL="457200" indent="0"/>
            <a:r>
              <a:rPr lang="en-US" sz="2400" b="1" dirty="0">
                <a:latin typeface="Arial" panose="020B0604020202020204" pitchFamily="34" charset="0"/>
              </a:rPr>
              <a:t>UCA-4: </a:t>
            </a:r>
            <a:r>
              <a:rPr lang="en-US" sz="2400" dirty="0">
                <a:latin typeface="Arial" panose="020B0604020202020204" pitchFamily="34" charset="0"/>
              </a:rPr>
              <a:t>ECU does not detect partial restriction → no fault flag → runaway develops silently ← PRIMARY HAZARD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b="1" dirty="0">
                <a:latin typeface="Arial" panose="020B0604020202020204" pitchFamily="34" charset="0"/>
              </a:rPr>
              <a:t>UCA-4 drives the simulation requirement: </a:t>
            </a:r>
            <a:r>
              <a:rPr lang="en-US" sz="2600" dirty="0">
                <a:latin typeface="Arial" panose="020B0604020202020204" pitchFamily="34" charset="0"/>
              </a:rPr>
              <a:t>verify pipe maintains cross-sectional area sufficient for minimum flow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5000"/>
              <a:t>STPA Safety Analysis: Identifying the Critical Hazard</a:t>
            </a:r>
          </a:p>
        </p:txBody>
      </p:sp>
      <p:pic>
        <p:nvPicPr>
          <p:cNvPr id="5" name="Picture 4" descr="A diagram of a software company&#10;&#10;AI-generated content may be incorrect.">
            <a:extLst>
              <a:ext uri="{FF2B5EF4-FFF2-40B4-BE49-F238E27FC236}">
                <a16:creationId xmlns:a16="http://schemas.microsoft.com/office/drawing/2014/main" id="{766F66DB-8E2E-4462-3D70-864FBB8783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7714" y="5363754"/>
            <a:ext cx="12228571" cy="7047619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394374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b="1" dirty="0">
                <a:latin typeface="Arial" panose="020B0604020202020204" pitchFamily="34" charset="0"/>
              </a:rPr>
              <a:t>Step 1 — Define: </a:t>
            </a:r>
            <a:r>
              <a:rPr lang="en-US" sz="2600" dirty="0">
                <a:latin typeface="Arial" panose="020B0604020202020204" pitchFamily="34" charset="0"/>
              </a:rPr>
              <a:t>STPA/RAAML model captures hazard; &lt;&lt;</a:t>
            </a:r>
            <a:r>
              <a:rPr lang="en-US" sz="2600" dirty="0" err="1">
                <a:latin typeface="Arial" panose="020B0604020202020204" pitchFamily="34" charset="0"/>
              </a:rPr>
              <a:t>SimulationRequest</a:t>
            </a:r>
            <a:r>
              <a:rPr lang="en-US" sz="2600" dirty="0">
                <a:latin typeface="Arial" panose="020B0604020202020204" pitchFamily="34" charset="0"/>
              </a:rPr>
              <a:t>&gt;&gt; block created in SysML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b="1" dirty="0">
                <a:latin typeface="Arial" panose="020B0604020202020204" pitchFamily="34" charset="0"/>
              </a:rPr>
              <a:t>Step 2 — Request: </a:t>
            </a:r>
            <a:r>
              <a:rPr lang="en-US" sz="2600" dirty="0">
                <a:latin typeface="Arial" panose="020B0604020202020204" pitchFamily="34" charset="0"/>
              </a:rPr>
              <a:t>Python binder queries SysML model via OSLC REST API; extracts </a:t>
            </a:r>
            <a:r>
              <a:rPr lang="en-US" sz="2600" dirty="0" err="1">
                <a:latin typeface="Arial" panose="020B0604020202020204" pitchFamily="34" charset="0"/>
              </a:rPr>
              <a:t>wall_thickness</a:t>
            </a:r>
            <a:r>
              <a:rPr lang="en-US" sz="2600" dirty="0">
                <a:latin typeface="Arial" panose="020B0604020202020204" pitchFamily="34" charset="0"/>
              </a:rPr>
              <a:t>, material, boundary conditions and submits to Modeler who creates the LS-Dyna deck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b="1" dirty="0">
                <a:latin typeface="Arial" panose="020B0604020202020204" pitchFamily="34" charset="0"/>
              </a:rPr>
              <a:t>Step 3 — Map: </a:t>
            </a:r>
            <a:r>
              <a:rPr lang="en-US" sz="2600" dirty="0">
                <a:latin typeface="Arial" panose="020B0604020202020204" pitchFamily="34" charset="0"/>
              </a:rPr>
              <a:t>Python auto-generates LS-Dyna .k deck from SysML parameter values — zero manual editing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b="1" dirty="0">
                <a:latin typeface="Arial" panose="020B0604020202020204" pitchFamily="34" charset="0"/>
              </a:rPr>
              <a:t>Step 4 — Execute &amp; Store: </a:t>
            </a:r>
            <a:r>
              <a:rPr lang="en-US" sz="2600" dirty="0">
                <a:latin typeface="Arial" panose="020B0604020202020204" pitchFamily="34" charset="0"/>
              </a:rPr>
              <a:t>LS-Dyna runs on 192-core HPC (90.4 ± 4.5 s/run); results UUID-keyed and stored in SQLite SDM layer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b="1" dirty="0">
                <a:latin typeface="Arial" panose="020B0604020202020204" pitchFamily="34" charset="0"/>
              </a:rPr>
              <a:t>Step 5 — Extract &amp; Verify: </a:t>
            </a:r>
            <a:r>
              <a:rPr lang="en-US" sz="2600" dirty="0">
                <a:latin typeface="Arial" panose="020B0604020202020204" pitchFamily="34" charset="0"/>
              </a:rPr>
              <a:t>Python post-processor reads d3plot binary; extracts max plastic strain and pipe area (21.6 ± 3.5 s); evaluates against SysML thresholds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b="1" dirty="0">
                <a:latin typeface="Arial" panose="020B0604020202020204" pitchFamily="34" charset="0"/>
              </a:rPr>
              <a:t>Step 6 — Flag: </a:t>
            </a:r>
            <a:r>
              <a:rPr lang="en-US" sz="2600" dirty="0">
                <a:latin typeface="Arial" panose="020B0604020202020204" pitchFamily="34" charset="0"/>
              </a:rPr>
              <a:t>V&amp;V result written back to SysML &lt;&lt;</a:t>
            </a:r>
            <a:r>
              <a:rPr lang="en-US" sz="2600" dirty="0" err="1">
                <a:latin typeface="Arial" panose="020B0604020202020204" pitchFamily="34" charset="0"/>
              </a:rPr>
              <a:t>VerificationResult</a:t>
            </a:r>
            <a:r>
              <a:rPr lang="en-US" sz="2600" dirty="0">
                <a:latin typeface="Arial" panose="020B0604020202020204" pitchFamily="34" charset="0"/>
              </a:rPr>
              <a:t>&gt;&gt; block; MSOSA requirement status set Pass/Fail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5000"/>
              <a:t>The Digital Thread: Six-Step Automated Cycle</a:t>
            </a:r>
          </a:p>
        </p:txBody>
      </p:sp>
      <p:pic>
        <p:nvPicPr>
          <p:cNvPr id="5" name="Picture 4" descr="A diagram of a safety lifecycle&#10;&#10;AI-generated content may be incorrect.">
            <a:extLst>
              <a:ext uri="{FF2B5EF4-FFF2-40B4-BE49-F238E27FC236}">
                <a16:creationId xmlns:a16="http://schemas.microsoft.com/office/drawing/2014/main" id="{6B4F1869-39AE-8528-3198-05F9FE0BDE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0760" y="6251869"/>
            <a:ext cx="11814810" cy="6438215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300000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b="1" dirty="0">
                <a:latin typeface="Arial" panose="020B0604020202020204" pitchFamily="34" charset="0"/>
              </a:rPr>
              <a:t>Baseline configuration: </a:t>
            </a:r>
            <a:r>
              <a:rPr lang="en-US" sz="2600" dirty="0">
                <a:latin typeface="Arial" panose="020B0604020202020204" pitchFamily="34" charset="0"/>
              </a:rPr>
              <a:t>0.8 mm wall thickness (nominal design)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b="1" dirty="0">
                <a:latin typeface="Arial" panose="020B0604020202020204" pitchFamily="34" charset="0"/>
              </a:rPr>
              <a:t>Max plastic strain: </a:t>
            </a:r>
            <a:r>
              <a:rPr lang="en-US" sz="2600" dirty="0">
                <a:latin typeface="Arial" panose="020B0604020202020204" pitchFamily="34" charset="0"/>
              </a:rPr>
              <a:t>21.1% — EXCEEDS failure threshold of 17%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b="1" dirty="0">
                <a:latin typeface="Arial" panose="020B0604020202020204" pitchFamily="34" charset="0"/>
              </a:rPr>
              <a:t>Pipe cross-sectional area at final time step: </a:t>
            </a:r>
            <a:r>
              <a:rPr lang="en-US" sz="2600" dirty="0">
                <a:latin typeface="Arial" panose="020B0604020202020204" pitchFamily="34" charset="0"/>
              </a:rPr>
              <a:t>107.3 mm²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dirty="0">
                <a:latin typeface="Arial" panose="020B0604020202020204" pitchFamily="34" charset="0"/>
              </a:rPr>
              <a:t>MSOSA automatically flags Requirement REQ-BTMS-001 as RED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dirty="0">
                <a:latin typeface="Arial" panose="020B0604020202020204" pitchFamily="34" charset="0"/>
              </a:rPr>
              <a:t>No manual post-processing required — result available 22 seconds after LS-Dyna completes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b="1" dirty="0">
                <a:latin typeface="Arial" panose="020B0604020202020204" pitchFamily="34" charset="0"/>
              </a:rPr>
              <a:t>Finding: </a:t>
            </a:r>
            <a:r>
              <a:rPr lang="en-US" sz="2600" dirty="0">
                <a:latin typeface="Arial" panose="020B0604020202020204" pitchFamily="34" charset="0"/>
              </a:rPr>
              <a:t>the nominal pipe wall thickness is structurally inadequate for this impact scenario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5000"/>
              <a:t>Results: Baseline Run — Automated Failure Detection</a:t>
            </a:r>
          </a:p>
        </p:txBody>
      </p:sp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32CDE516-0C20-9108-B318-31BAB98173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624" y="7482132"/>
            <a:ext cx="8774208" cy="46982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99B4063-8F17-391B-9A98-6E6BFF67E2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3999" y="5667490"/>
            <a:ext cx="10720869" cy="6816855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2e3e204-9d3f-4903-bb52-3b4cb3b51994" xsi:nil="true"/>
    <lcf76f155ced4ddcb4097134ff3c332f xmlns="e591f8af-6583-4f70-b9c2-fbccefc6abcb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EC14D83F679F43A23D69041BE21391" ma:contentTypeVersion="13" ma:contentTypeDescription="Create a new document." ma:contentTypeScope="" ma:versionID="f47b2e124c11f6a988e83845995d47e9">
  <xsd:schema xmlns:xsd="http://www.w3.org/2001/XMLSchema" xmlns:xs="http://www.w3.org/2001/XMLSchema" xmlns:p="http://schemas.microsoft.com/office/2006/metadata/properties" xmlns:ns2="e591f8af-6583-4f70-b9c2-fbccefc6abcb" xmlns:ns3="02e3e204-9d3f-4903-bb52-3b4cb3b51994" targetNamespace="http://schemas.microsoft.com/office/2006/metadata/properties" ma:root="true" ma:fieldsID="74e10584d94f96e24f72ef7a59779e52" ns2:_="" ns3:_="">
    <xsd:import namespace="e591f8af-6583-4f70-b9c2-fbccefc6abcb"/>
    <xsd:import namespace="02e3e204-9d3f-4903-bb52-3b4cb3b519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1f8af-6583-4f70-b9c2-fbccefc6ab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6c19559-08d5-42cc-ae8c-a1e707661f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3e204-9d3f-4903-bb52-3b4cb3b5199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9ecde8-7f47-428d-978f-e585f1756369}" ma:internalName="TaxCatchAll" ma:showField="CatchAllData" ma:web="02e3e204-9d3f-4903-bb52-3b4cb3b519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50BC4EA-38D3-4AB3-A772-E9C427E988CE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07CCC751-2AA8-47C6-A9FC-C5A3E24331F2}"/>
</file>

<file path=customXml/itemProps3.xml><?xml version="1.0" encoding="utf-8"?>
<ds:datastoreItem xmlns:ds="http://schemas.openxmlformats.org/officeDocument/2006/customXml" ds:itemID="{85B47D03-23E7-4C88-841B-2F27E6791A60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554eecc5-e26c-4620-b240-5a8bb326c33d}" enabled="1" method="Privileged" siteId="{fae6d70f-954b-4811-92b6-0530d6f84c43}" removed="0"/>
  <clbl:label id="{afb58802-ff7a-4bb1-ab21-367ff2ecfc8b}" enabled="0" method="" siteId="{afb58802-ff7a-4bb1-ab21-367ff2ecfc8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2369</TotalTime>
  <Words>4148</Words>
  <Application>Microsoft Office PowerPoint</Application>
  <PresentationFormat>Custom</PresentationFormat>
  <Paragraphs>238</Paragraphs>
  <Slides>15</Slides>
  <Notes>14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Aptos Display</vt:lpstr>
      <vt:lpstr>Arial</vt:lpstr>
      <vt:lpstr>Helvetica Light</vt:lpstr>
      <vt:lpstr>Helvetica Neue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Rye</dc:creator>
  <cp:lastModifiedBy>Patrick Rye</cp:lastModifiedBy>
  <cp:revision>351</cp:revision>
  <dcterms:modified xsi:type="dcterms:W3CDTF">2026-08-10T22:47:50Z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0x0101004CEC14D83F679F43A23D69041BE21391</vt:lpwstr>
  </property>
</Properties>
</file>